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s/slide9.xml" ContentType="application/vnd.openxmlformats-officedocument.presentationml.slide+xml"/>
  <Override PartName="/ppt/slides/slide5.xml" ContentType="application/vnd.openxmlformats-officedocument.presentationml.slide+xml"/>
  <Override PartName="/ppt/slides/slide10.xml" ContentType="application/vnd.openxmlformats-officedocument.presentationml.slide+xml"/>
  <Override PartName="/ppt/slides/slide1.xml" ContentType="application/vnd.openxmlformats-officedocument.presentationml.slide+xml"/>
  <Override PartName="/ppt/slides/slide8.xml" ContentType="application/vnd.openxmlformats-officedocument.presentationml.slide+xml"/>
  <Override PartName="/ppt/slides/slide11.xml" ContentType="application/vnd.openxmlformats-officedocument.presentationml.slide+xml"/>
  <Override PartName="/ppt/slides/slide3.xml" ContentType="application/vnd.openxmlformats-officedocument.presentationml.slide+xml"/>
  <Override PartName="/ppt/slides/slide6.xml" ContentType="application/vnd.openxmlformats-officedocument.presentationml.slide+xml"/>
  <Override PartName="/ppt/slides/slide4.xml" ContentType="application/vnd.openxmlformats-officedocument.presentationml.slide+xml"/>
  <Override PartName="/ppt/slides/slide2.xml" ContentType="application/vnd.openxmlformats-officedocument.presentationml.slide+xml"/>
  <Override PartName="/ppt/slides/slide7.xml" ContentType="application/vnd.openxmlformats-officedocument.presentationml.slide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9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Masters/slideMaster2.xml" ContentType="application/vnd.openxmlformats-officedocument.presentationml.slideMaster+xml"/>
  <Override PartName="/ppt/notesSlides/notesSlide8.xml" ContentType="application/vnd.openxmlformats-officedocument.presentationml.notesSlide+xml"/>
  <Override PartName="/ppt/slideLayouts/slideLayout2.xml" ContentType="application/vnd.openxmlformats-officedocument.presentationml.slideLayout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docProps/custom.xml" ContentType="application/vnd.openxmlformats-officedocument.custom-properties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  <p:sldMasterId id="2147483650" r:id="rId2"/>
  </p:sldMasterIdLst>
  <p:notesMasterIdLst>
    <p:notesMasterId r:id="rId14"/>
  </p:notes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</p:sldIdLst>
  <p:sldSz cx="9144000" cy="6858000" type="screen4x3"/>
  <p:notesSz cx="6858000" cy="9144000"/>
  <p:embeddedFontLst>
    <p:embeddedFont>
      <p:font typeface="Merriweather Sans" panose="020B0604020202020204" charset="0"/>
      <p:regular r:id="rId15"/>
      <p:bold r:id="rId16"/>
      <p:italic r:id="rId17"/>
      <p:boldItalic r:id="rId18"/>
    </p:embeddedFont>
    <p:embeddedFont>
      <p:font typeface="Franklin Gothic" panose="020B0604020202020204" charset="0"/>
      <p:bold r:id="rId19"/>
    </p:embeddedFont>
    <p:embeddedFont>
      <p:font typeface="Baskervville" panose="020B0604020202020204" charset="0"/>
      <p:regular r:id="rId20"/>
      <p:italic r:id="rId21"/>
    </p:embeddedFont>
    <p:embeddedFont>
      <p:font typeface="Calibri" panose="020F0502020204030204" pitchFamily="34" charset="0"/>
      <p:regular r:id="rId22"/>
      <p:bold r:id="rId23"/>
      <p:italic r:id="rId24"/>
      <p:boldItalic r:id="rId25"/>
    </p:embeddedFont>
    <p:embeddedFont>
      <p:font typeface="Times" panose="02020603050405020304" pitchFamily="18" charset="0"/>
      <p:regular r:id="rId26"/>
      <p:bold r:id="rId27"/>
      <p:italic r:id="rId28"/>
      <p:boldItalic r:id="rId29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30" roundtripDataSignature="AMtx7miWSPPvqSGPaPhFxuQtAIjlPRwX7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6" d="100"/>
          <a:sy n="66" d="100"/>
        </p:scale>
        <p:origin x="1280" y="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font" Target="fonts/font4.fntdata"/><Relationship Id="rId26" Type="http://schemas.openxmlformats.org/officeDocument/2006/relationships/font" Target="fonts/font12.fntdata"/><Relationship Id="rId21" Type="http://schemas.openxmlformats.org/officeDocument/2006/relationships/font" Target="fonts/font7.fntdata"/><Relationship Id="rId34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font" Target="fonts/font3.fntdata"/><Relationship Id="rId25" Type="http://schemas.openxmlformats.org/officeDocument/2006/relationships/font" Target="fonts/font11.fntdata"/><Relationship Id="rId33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font" Target="fonts/font2.fntdata"/><Relationship Id="rId20" Type="http://schemas.openxmlformats.org/officeDocument/2006/relationships/font" Target="fonts/font6.fntdata"/><Relationship Id="rId29" Type="http://schemas.openxmlformats.org/officeDocument/2006/relationships/font" Target="fonts/font15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font" Target="fonts/font10.fntdata"/><Relationship Id="rId32" Type="http://schemas.openxmlformats.org/officeDocument/2006/relationships/viewProps" Target="viewProps.xml"/><Relationship Id="rId37" Type="http://schemas.openxmlformats.org/officeDocument/2006/relationships/customXml" Target="../customXml/item3.xml"/><Relationship Id="rId5" Type="http://schemas.openxmlformats.org/officeDocument/2006/relationships/slide" Target="slides/slide3.xml"/><Relationship Id="rId15" Type="http://schemas.openxmlformats.org/officeDocument/2006/relationships/font" Target="fonts/font1.fntdata"/><Relationship Id="rId23" Type="http://schemas.openxmlformats.org/officeDocument/2006/relationships/font" Target="fonts/font9.fntdata"/><Relationship Id="rId28" Type="http://schemas.openxmlformats.org/officeDocument/2006/relationships/font" Target="fonts/font14.fntdata"/><Relationship Id="rId36" Type="http://schemas.openxmlformats.org/officeDocument/2006/relationships/customXml" Target="../customXml/item2.xml"/><Relationship Id="rId10" Type="http://schemas.openxmlformats.org/officeDocument/2006/relationships/slide" Target="slides/slide8.xml"/><Relationship Id="rId19" Type="http://schemas.openxmlformats.org/officeDocument/2006/relationships/font" Target="fonts/font5.fntdata"/><Relationship Id="rId31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notesMaster" Target="notesMasters/notesMaster1.xml"/><Relationship Id="rId22" Type="http://schemas.openxmlformats.org/officeDocument/2006/relationships/font" Target="fonts/font8.fntdata"/><Relationship Id="rId27" Type="http://schemas.openxmlformats.org/officeDocument/2006/relationships/font" Target="fonts/font13.fntdata"/><Relationship Id="rId30" Type="http://customschemas.google.com/relationships/presentationmetadata" Target="metadata"/><Relationship Id="rId35" Type="http://schemas.openxmlformats.org/officeDocument/2006/relationships/customXml" Target="../customXml/item1.xml"/><Relationship Id="rId8" Type="http://schemas.openxmlformats.org/officeDocument/2006/relationships/slide" Target="slides/slide6.xml"/><Relationship Id="rId3" Type="http://schemas.openxmlformats.org/officeDocument/2006/relationships/slide" Target="slides/slid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rgbClr val="000000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rgbClr val="000000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rgbClr val="000000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rgbClr val="000000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rgbClr val="000000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rgbClr val="000000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rgbClr val="000000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rgbClr val="000000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rgbClr val="000000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2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rgbClr val="000000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rgbClr val="000000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rgbClr val="000000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rgbClr val="000000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rgbClr val="000000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rgbClr val="000000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rgbClr val="000000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rgbClr val="000000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rgbClr val="000000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rgbClr val="000000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rgbClr val="000000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rgbClr val="000000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rgbClr val="000000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rgbClr val="000000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rgbClr val="000000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rgbClr val="000000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rgbClr val="000000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122989165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2" name="Google Shape;2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86716786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29" name="Google Shape;129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61248459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g184e673aac1_0_37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38" name="Google Shape;138;g184e673aac1_0_37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60389163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7" name="Google Shape;27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88979405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6" name="Google Shape;36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6546303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46" name="Google Shape;46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45893876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g18789569930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6" name="Google Shape;56;g18789569930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57;g18789569930_0_0:notes"/>
          <p:cNvSpPr txBox="1">
            <a:spLocks noGrp="1"/>
          </p:cNvSpPr>
          <p:nvPr>
            <p:ph type="sldNum" idx="12"/>
          </p:nvPr>
        </p:nvSpPr>
        <p:spPr>
          <a:xfrm>
            <a:off x="3884612" y="8685212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lang="en-US"/>
              <a:t>5</a:t>
            </a:fld>
            <a:endParaRPr sz="1400"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5786232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g184e673aac1_0_3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70" name="Google Shape;70;g184e673aac1_0_3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71" name="Google Shape;71;g184e673aac1_0_38:notes"/>
          <p:cNvSpPr txBox="1">
            <a:spLocks noGrp="1"/>
          </p:cNvSpPr>
          <p:nvPr>
            <p:ph type="sldNum" idx="12"/>
          </p:nvPr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lang="en-US"/>
              <a:t>6</a:t>
            </a:fld>
            <a:endParaRPr sz="1400"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52178796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97" name="Google Shape;97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27941877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05" name="Google Shape;105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404142826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15" name="Google Shape;115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9443031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pener slide blue">
  <p:cSld name="Opener slide blue"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Google Shape;13;p11"/>
          <p:cNvSpPr txBox="1">
            <a:spLocks noGrp="1"/>
          </p:cNvSpPr>
          <p:nvPr>
            <p:ph type="body" idx="1"/>
          </p:nvPr>
        </p:nvSpPr>
        <p:spPr>
          <a:xfrm>
            <a:off x="395536" y="1196752"/>
            <a:ext cx="4968552" cy="38164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00" bIns="4570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1" i="0">
                <a:latin typeface="Arial"/>
                <a:ea typeface="Arial"/>
                <a:cs typeface="Arial"/>
                <a:sym typeface="Arial"/>
              </a:defRPr>
            </a:lvl1pPr>
            <a:lvl2pPr marL="914400" lvl="1" indent="-337185" algn="l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rgbClr val="FCDE8D"/>
              </a:buClr>
              <a:buSzPts val="1710"/>
              <a:buChar char="–"/>
              <a:defRPr/>
            </a:lvl2pPr>
            <a:lvl3pPr marL="1371600" lvl="2" indent="-355600" algn="l">
              <a:lnSpc>
                <a:spcPct val="100000"/>
              </a:lnSpc>
              <a:spcBef>
                <a:spcPts val="350"/>
              </a:spcBef>
              <a:spcAft>
                <a:spcPts val="0"/>
              </a:spcAft>
              <a:buSzPts val="2000"/>
              <a:buChar char="•"/>
              <a:defRPr sz="2000" b="0" i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37185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710"/>
              <a:buChar char="•"/>
              <a:defRPr/>
            </a:lvl6pPr>
            <a:lvl7pPr marL="3200400" lvl="6" indent="-337185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710"/>
              <a:buChar char="•"/>
              <a:defRPr/>
            </a:lvl7pPr>
            <a:lvl8pPr marL="3657600" lvl="7" indent="-337184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710"/>
              <a:buChar char="•"/>
              <a:defRPr/>
            </a:lvl8pPr>
            <a:lvl9pPr marL="4114800" lvl="8" indent="-337184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71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Opener slide blue">
  <p:cSld name="1_Opener slide blue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13"/>
          <p:cNvSpPr txBox="1">
            <a:spLocks noGrp="1"/>
          </p:cNvSpPr>
          <p:nvPr>
            <p:ph type="body" idx="1"/>
          </p:nvPr>
        </p:nvSpPr>
        <p:spPr>
          <a:xfrm>
            <a:off x="395536" y="1196752"/>
            <a:ext cx="4968552" cy="38164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00" bIns="4570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1" i="0">
                <a:latin typeface="Arial"/>
                <a:ea typeface="Arial"/>
                <a:cs typeface="Arial"/>
                <a:sym typeface="Arial"/>
              </a:defRPr>
            </a:lvl1pPr>
            <a:lvl2pPr marL="914400" lvl="1" indent="-337185" algn="l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rgbClr val="FCDE8D"/>
              </a:buClr>
              <a:buSzPts val="1710"/>
              <a:buChar char="–"/>
              <a:defRPr/>
            </a:lvl2pPr>
            <a:lvl3pPr marL="1371600" lvl="2" indent="-355600" algn="l">
              <a:lnSpc>
                <a:spcPct val="100000"/>
              </a:lnSpc>
              <a:spcBef>
                <a:spcPts val="350"/>
              </a:spcBef>
              <a:spcAft>
                <a:spcPts val="0"/>
              </a:spcAft>
              <a:buSzPts val="2000"/>
              <a:buChar char="•"/>
              <a:defRPr sz="2000" b="0" i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37185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710"/>
              <a:buChar char="•"/>
              <a:defRPr/>
            </a:lvl6pPr>
            <a:lvl7pPr marL="3200400" lvl="6" indent="-337185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710"/>
              <a:buChar char="•"/>
              <a:defRPr/>
            </a:lvl7pPr>
            <a:lvl8pPr marL="3657600" lvl="7" indent="-337184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710"/>
              <a:buChar char="•"/>
              <a:defRPr/>
            </a:lvl8pPr>
            <a:lvl9pPr marL="4114800" lvl="8" indent="-337184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71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0"/>
          <p:cNvSpPr txBox="1">
            <a:spLocks noGrp="1"/>
          </p:cNvSpPr>
          <p:nvPr>
            <p:ph type="body" idx="1"/>
          </p:nvPr>
        </p:nvSpPr>
        <p:spPr>
          <a:xfrm>
            <a:off x="468312" y="1557337"/>
            <a:ext cx="8424862" cy="50403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00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5444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rgbClr val="FCDE8D"/>
              </a:buClr>
              <a:buSzPts val="2470"/>
              <a:buFont typeface="Times"/>
              <a:buChar char="–"/>
              <a:defRPr sz="2600" b="0" i="0" u="none" strike="noStrike" cap="none">
                <a:solidFill>
                  <a:srgbClr val="FCDE8D"/>
                </a:solidFill>
                <a:latin typeface="Franklin Gothic"/>
                <a:ea typeface="Franklin Gothic"/>
                <a:cs typeface="Franklin Gothic"/>
                <a:sym typeface="Franklin Gothic"/>
              </a:defRPr>
            </a:lvl2pPr>
            <a:lvl3pPr marL="1371600" marR="0" lvl="2" indent="-361950" algn="l" rtl="0">
              <a:lnSpc>
                <a:spcPct val="100000"/>
              </a:lnSpc>
              <a:spcBef>
                <a:spcPts val="420"/>
              </a:spcBef>
              <a:spcAft>
                <a:spcPts val="0"/>
              </a:spcAft>
              <a:buClr>
                <a:srgbClr val="919191"/>
              </a:buClr>
              <a:buSzPts val="2100"/>
              <a:buFont typeface="Times"/>
              <a:buChar char="•"/>
              <a:defRPr sz="2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919191"/>
              </a:buClr>
              <a:buSzPts val="2000"/>
              <a:buFont typeface="Times"/>
              <a:buChar char="•"/>
              <a:defRPr sz="2000" b="0" i="1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Times"/>
              <a:buChar char="•"/>
              <a:defRPr sz="2000" b="0" i="0" u="none" strike="noStrike" cap="none">
                <a:solidFill>
                  <a:srgbClr val="91919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37185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710"/>
              <a:buFont typeface="Times"/>
              <a:buChar char="•"/>
              <a:defRPr sz="1800" b="0" i="0" u="none" strike="noStrike" cap="none">
                <a:solidFill>
                  <a:schemeClr val="lt1"/>
                </a:solidFill>
                <a:latin typeface="Franklin Gothic"/>
                <a:ea typeface="Franklin Gothic"/>
                <a:cs typeface="Franklin Gothic"/>
                <a:sym typeface="Franklin Gothic"/>
              </a:defRPr>
            </a:lvl6pPr>
            <a:lvl7pPr marL="3200400" marR="0" lvl="6" indent="-337185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710"/>
              <a:buFont typeface="Times"/>
              <a:buChar char="•"/>
              <a:defRPr sz="1800" b="0" i="0" u="none" strike="noStrike" cap="none">
                <a:solidFill>
                  <a:schemeClr val="lt1"/>
                </a:solidFill>
                <a:latin typeface="Franklin Gothic"/>
                <a:ea typeface="Franklin Gothic"/>
                <a:cs typeface="Franklin Gothic"/>
                <a:sym typeface="Franklin Gothic"/>
              </a:defRPr>
            </a:lvl7pPr>
            <a:lvl8pPr marL="3657600" marR="0" lvl="7" indent="-337184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710"/>
              <a:buFont typeface="Times"/>
              <a:buChar char="•"/>
              <a:defRPr sz="1800" b="0" i="0" u="none" strike="noStrike" cap="none">
                <a:solidFill>
                  <a:schemeClr val="lt1"/>
                </a:solidFill>
                <a:latin typeface="Franklin Gothic"/>
                <a:ea typeface="Franklin Gothic"/>
                <a:cs typeface="Franklin Gothic"/>
                <a:sym typeface="Franklin Gothic"/>
              </a:defRPr>
            </a:lvl8pPr>
            <a:lvl9pPr marL="4114800" marR="0" lvl="8" indent="-337184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710"/>
              <a:buFont typeface="Times"/>
              <a:buChar char="•"/>
              <a:defRPr sz="1800" b="0" i="0" u="none" strike="noStrike" cap="none">
                <a:solidFill>
                  <a:schemeClr val="lt1"/>
                </a:solidFill>
                <a:latin typeface="Franklin Gothic"/>
                <a:ea typeface="Franklin Gothic"/>
                <a:cs typeface="Franklin Gothic"/>
                <a:sym typeface="Franklin Gothic"/>
              </a:defRPr>
            </a:lvl9pPr>
          </a:lstStyle>
          <a:p>
            <a:endParaRPr/>
          </a:p>
        </p:txBody>
      </p:sp>
      <p:sp>
        <p:nvSpPr>
          <p:cNvPr id="11" name="Google Shape;11;p10"/>
          <p:cNvSpPr txBox="1">
            <a:spLocks noGrp="1"/>
          </p:cNvSpPr>
          <p:nvPr>
            <p:ph type="title"/>
          </p:nvPr>
        </p:nvSpPr>
        <p:spPr>
          <a:xfrm>
            <a:off x="468312" y="549275"/>
            <a:ext cx="8424862" cy="7191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25200" anchor="b" anchorCtr="0">
            <a:noAutofit/>
          </a:bodyPr>
          <a:lstStyle>
            <a:lvl1pPr marR="0" lvl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700" b="0" i="0" u="none" strike="noStrike" cap="none">
                <a:solidFill>
                  <a:schemeClr val="lt2"/>
                </a:solidFill>
                <a:latin typeface="Franklin Gothic"/>
                <a:ea typeface="Franklin Gothic"/>
                <a:cs typeface="Franklin Gothic"/>
                <a:sym typeface="Franklin Gothic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700" b="0" i="0" u="none" strike="noStrike" cap="none">
                <a:solidFill>
                  <a:schemeClr val="lt2"/>
                </a:solidFill>
                <a:latin typeface="Franklin Gothic"/>
                <a:ea typeface="Franklin Gothic"/>
                <a:cs typeface="Franklin Gothic"/>
                <a:sym typeface="Franklin Gothic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700" b="0" i="0" u="none" strike="noStrike" cap="none">
                <a:solidFill>
                  <a:schemeClr val="lt2"/>
                </a:solidFill>
                <a:latin typeface="Franklin Gothic"/>
                <a:ea typeface="Franklin Gothic"/>
                <a:cs typeface="Franklin Gothic"/>
                <a:sym typeface="Franklin Gothic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700" b="0" i="0" u="none" strike="noStrike" cap="none">
                <a:solidFill>
                  <a:schemeClr val="lt2"/>
                </a:solidFill>
                <a:latin typeface="Franklin Gothic"/>
                <a:ea typeface="Franklin Gothic"/>
                <a:cs typeface="Franklin Gothic"/>
                <a:sym typeface="Franklin Gothic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</p:sldLayoutIdLst>
  <mc:AlternateContent xmlns:mc="http://schemas.openxmlformats.org/markup-compatibility/2006" xmlns:p14="http://schemas.microsoft.com/office/powerpoint/2010/main">
    <mc:Choice Requires="p14">
      <p:transition spd="slow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Google Shape;15;p1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50825" y="76200"/>
            <a:ext cx="4068762" cy="760412"/>
          </a:xfrm>
          <a:prstGeom prst="rect">
            <a:avLst/>
          </a:prstGeom>
          <a:noFill/>
          <a:ln>
            <a:noFill/>
          </a:ln>
        </p:spPr>
      </p:pic>
      <p:sp>
        <p:nvSpPr>
          <p:cNvPr id="16" name="Google Shape;16;p12"/>
          <p:cNvSpPr txBox="1">
            <a:spLocks noGrp="1"/>
          </p:cNvSpPr>
          <p:nvPr>
            <p:ph type="body" idx="1"/>
          </p:nvPr>
        </p:nvSpPr>
        <p:spPr>
          <a:xfrm>
            <a:off x="468312" y="1557337"/>
            <a:ext cx="8424862" cy="50403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00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5444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rgbClr val="FCDE8D"/>
              </a:buClr>
              <a:buSzPts val="2470"/>
              <a:buFont typeface="Times"/>
              <a:buChar char="–"/>
              <a:defRPr sz="2600" b="0" i="0" u="none" strike="noStrike" cap="none">
                <a:solidFill>
                  <a:srgbClr val="FCDE8D"/>
                </a:solidFill>
                <a:latin typeface="Franklin Gothic"/>
                <a:ea typeface="Franklin Gothic"/>
                <a:cs typeface="Franklin Gothic"/>
                <a:sym typeface="Franklin Gothic"/>
              </a:defRPr>
            </a:lvl2pPr>
            <a:lvl3pPr marL="1371600" marR="0" lvl="2" indent="-361950" algn="l" rtl="0">
              <a:lnSpc>
                <a:spcPct val="100000"/>
              </a:lnSpc>
              <a:spcBef>
                <a:spcPts val="420"/>
              </a:spcBef>
              <a:spcAft>
                <a:spcPts val="0"/>
              </a:spcAft>
              <a:buClr>
                <a:srgbClr val="919191"/>
              </a:buClr>
              <a:buSzPts val="2100"/>
              <a:buFont typeface="Times"/>
              <a:buChar char="•"/>
              <a:defRPr sz="2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919191"/>
              </a:buClr>
              <a:buSzPts val="2000"/>
              <a:buFont typeface="Times"/>
              <a:buChar char="•"/>
              <a:defRPr sz="2000" b="0" i="1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Times"/>
              <a:buChar char="•"/>
              <a:defRPr sz="2000" b="0" i="0" u="none" strike="noStrike" cap="none">
                <a:solidFill>
                  <a:srgbClr val="91919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37185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710"/>
              <a:buFont typeface="Times"/>
              <a:buChar char="•"/>
              <a:defRPr sz="1800" b="0" i="0" u="none" strike="noStrike" cap="none">
                <a:solidFill>
                  <a:schemeClr val="lt1"/>
                </a:solidFill>
                <a:latin typeface="Franklin Gothic"/>
                <a:ea typeface="Franklin Gothic"/>
                <a:cs typeface="Franklin Gothic"/>
                <a:sym typeface="Franklin Gothic"/>
              </a:defRPr>
            </a:lvl6pPr>
            <a:lvl7pPr marL="3200400" marR="0" lvl="6" indent="-337185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710"/>
              <a:buFont typeface="Times"/>
              <a:buChar char="•"/>
              <a:defRPr sz="1800" b="0" i="0" u="none" strike="noStrike" cap="none">
                <a:solidFill>
                  <a:schemeClr val="lt1"/>
                </a:solidFill>
                <a:latin typeface="Franklin Gothic"/>
                <a:ea typeface="Franklin Gothic"/>
                <a:cs typeface="Franklin Gothic"/>
                <a:sym typeface="Franklin Gothic"/>
              </a:defRPr>
            </a:lvl7pPr>
            <a:lvl8pPr marL="3657600" marR="0" lvl="7" indent="-337184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710"/>
              <a:buFont typeface="Times"/>
              <a:buChar char="•"/>
              <a:defRPr sz="1800" b="0" i="0" u="none" strike="noStrike" cap="none">
                <a:solidFill>
                  <a:schemeClr val="lt1"/>
                </a:solidFill>
                <a:latin typeface="Franklin Gothic"/>
                <a:ea typeface="Franklin Gothic"/>
                <a:cs typeface="Franklin Gothic"/>
                <a:sym typeface="Franklin Gothic"/>
              </a:defRPr>
            </a:lvl8pPr>
            <a:lvl9pPr marL="4114800" marR="0" lvl="8" indent="-337184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710"/>
              <a:buFont typeface="Times"/>
              <a:buChar char="•"/>
              <a:defRPr sz="1800" b="0" i="0" u="none" strike="noStrike" cap="none">
                <a:solidFill>
                  <a:schemeClr val="lt1"/>
                </a:solidFill>
                <a:latin typeface="Franklin Gothic"/>
                <a:ea typeface="Franklin Gothic"/>
                <a:cs typeface="Franklin Gothic"/>
                <a:sym typeface="Franklin Gothic"/>
              </a:defRPr>
            </a:lvl9pPr>
          </a:lstStyle>
          <a:p>
            <a:endParaRPr/>
          </a:p>
        </p:txBody>
      </p:sp>
      <p:sp>
        <p:nvSpPr>
          <p:cNvPr id="17" name="Google Shape;17;p12"/>
          <p:cNvSpPr txBox="1">
            <a:spLocks noGrp="1"/>
          </p:cNvSpPr>
          <p:nvPr>
            <p:ph type="title"/>
          </p:nvPr>
        </p:nvSpPr>
        <p:spPr>
          <a:xfrm>
            <a:off x="468312" y="549275"/>
            <a:ext cx="8424862" cy="7191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25200" anchor="b" anchorCtr="0">
            <a:noAutofit/>
          </a:bodyPr>
          <a:lstStyle>
            <a:lvl1pPr marR="0" lvl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700" b="0" i="0" u="none" strike="noStrike" cap="none">
                <a:solidFill>
                  <a:schemeClr val="lt2"/>
                </a:solidFill>
                <a:latin typeface="Franklin Gothic"/>
                <a:ea typeface="Franklin Gothic"/>
                <a:cs typeface="Franklin Gothic"/>
                <a:sym typeface="Franklin Gothic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700" b="0" i="0" u="none" strike="noStrike" cap="none">
                <a:solidFill>
                  <a:schemeClr val="lt2"/>
                </a:solidFill>
                <a:latin typeface="Franklin Gothic"/>
                <a:ea typeface="Franklin Gothic"/>
                <a:cs typeface="Franklin Gothic"/>
                <a:sym typeface="Franklin Gothic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700" b="0" i="0" u="none" strike="noStrike" cap="none">
                <a:solidFill>
                  <a:schemeClr val="lt2"/>
                </a:solidFill>
                <a:latin typeface="Franklin Gothic"/>
                <a:ea typeface="Franklin Gothic"/>
                <a:cs typeface="Franklin Gothic"/>
                <a:sym typeface="Franklin Gothic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700" b="0" i="0" u="none" strike="noStrike" cap="none">
                <a:solidFill>
                  <a:schemeClr val="lt2"/>
                </a:solidFill>
                <a:latin typeface="Franklin Gothic"/>
                <a:ea typeface="Franklin Gothic"/>
                <a:cs typeface="Franklin Gothic"/>
                <a:sym typeface="Franklin Gothic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1" r:id="rId1"/>
  </p:sldLayoutIdLst>
  <mc:AlternateContent xmlns:mc="http://schemas.openxmlformats.org/markup-compatibility/2006" xmlns:p14="http://schemas.microsoft.com/office/powerpoint/2010/main">
    <mc:Choice Requires="p14">
      <p:transition spd="slow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hyperlink" Target="https://anchor.fm/fiona-lawton7/episodes/St--Colmans-Community-College-e1i8d2r" TargetMode="External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anyflip.com/tvvwf/jeth/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image" Target="../media/image18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g"/><Relationship Id="rId5" Type="http://schemas.openxmlformats.org/officeDocument/2006/relationships/image" Target="../media/image16.jpg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jpg"/><Relationship Id="rId3" Type="http://schemas.openxmlformats.org/officeDocument/2006/relationships/image" Target="../media/image19.jpg"/><Relationship Id="rId7" Type="http://schemas.openxmlformats.org/officeDocument/2006/relationships/image" Target="../media/image23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jpg"/><Relationship Id="rId11" Type="http://schemas.openxmlformats.org/officeDocument/2006/relationships/image" Target="../media/image27.jpg"/><Relationship Id="rId5" Type="http://schemas.openxmlformats.org/officeDocument/2006/relationships/image" Target="../media/image21.jpg"/><Relationship Id="rId10" Type="http://schemas.openxmlformats.org/officeDocument/2006/relationships/image" Target="../media/image26.jpg"/><Relationship Id="rId4" Type="http://schemas.openxmlformats.org/officeDocument/2006/relationships/image" Target="../media/image20.jpg"/><Relationship Id="rId9" Type="http://schemas.openxmlformats.org/officeDocument/2006/relationships/image" Target="../media/image25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1"/>
          <p:cNvSpPr txBox="1"/>
          <p:nvPr/>
        </p:nvSpPr>
        <p:spPr>
          <a:xfrm>
            <a:off x="657612" y="1215625"/>
            <a:ext cx="4752900" cy="489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erriweather Sans"/>
              <a:buNone/>
            </a:pPr>
            <a:r>
              <a:rPr lang="en-US" sz="2400" b="0" i="0" u="none" strike="noStrike" cap="none">
                <a:solidFill>
                  <a:schemeClr val="lt1"/>
                </a:solidFill>
                <a:latin typeface="Merriweather Sans"/>
                <a:ea typeface="Merriweather Sans"/>
                <a:cs typeface="Merriweather Sans"/>
                <a:sym typeface="Merriweather Sans"/>
              </a:rPr>
              <a:t>Case Study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erriweather Sans"/>
              <a:buNone/>
            </a:pPr>
            <a:r>
              <a:rPr lang="en-US" sz="2400" b="0" i="0" u="none" strike="noStrike" cap="none">
                <a:solidFill>
                  <a:schemeClr val="lt1"/>
                </a:solidFill>
                <a:latin typeface="Merriweather Sans"/>
                <a:ea typeface="Merriweather Sans"/>
                <a:cs typeface="Merriweather Sans"/>
                <a:sym typeface="Merriweather Sans"/>
              </a:rPr>
              <a:t>St. Colman’s Community College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erriweather Sans"/>
              <a:buNone/>
            </a:pPr>
            <a:r>
              <a:rPr lang="en-US" sz="2400" b="0" i="0" u="none" strike="noStrike" cap="none">
                <a:solidFill>
                  <a:schemeClr val="lt1"/>
                </a:solidFill>
                <a:latin typeface="Merriweather Sans"/>
                <a:ea typeface="Merriweather Sans"/>
                <a:cs typeface="Merriweather Sans"/>
                <a:sym typeface="Merriweather Sans"/>
              </a:rPr>
              <a:t>2020 – 2022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erriweather Sans"/>
              <a:buNone/>
            </a:pPr>
            <a:endParaRPr sz="2400" b="0" i="0" u="none" strike="noStrike" cap="none">
              <a:solidFill>
                <a:schemeClr val="lt1"/>
              </a:solidFill>
              <a:latin typeface="Merriweather Sans"/>
              <a:ea typeface="Merriweather Sans"/>
              <a:cs typeface="Merriweather Sans"/>
              <a:sym typeface="Merriweather San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erriweather Sans"/>
              <a:buNone/>
            </a:pPr>
            <a:r>
              <a:rPr lang="en-US" sz="2400" b="0" i="0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rPr>
              <a:t>School Coordinator: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erriweather Sans"/>
              <a:buNone/>
            </a:pPr>
            <a:r>
              <a:rPr lang="en-US" sz="2400" b="0" i="0" u="none" strike="noStrike" cap="none">
                <a:solidFill>
                  <a:schemeClr val="lt1"/>
                </a:solidFill>
                <a:latin typeface="Merriweather Sans"/>
                <a:ea typeface="Merriweather Sans"/>
                <a:cs typeface="Merriweather Sans"/>
                <a:sym typeface="Merriweather Sans"/>
              </a:rPr>
              <a:t>Bridget O’ Connor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erriweather Sans"/>
              <a:buNone/>
            </a:pPr>
            <a:endParaRPr sz="2400" b="0" i="0" u="none" strike="noStrike" cap="none">
              <a:solidFill>
                <a:schemeClr val="lt1"/>
              </a:solidFill>
              <a:latin typeface="Merriweather Sans"/>
              <a:ea typeface="Merriweather Sans"/>
              <a:cs typeface="Merriweather Sans"/>
              <a:sym typeface="Merriweather San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erriweather Sans"/>
              <a:buNone/>
            </a:pPr>
            <a:r>
              <a:rPr lang="en-US" sz="2400" b="0" i="0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rPr>
              <a:t>Creative Associate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erriweather Sans"/>
              <a:buNone/>
            </a:pPr>
            <a:r>
              <a:rPr lang="en-US" sz="2400" b="0" i="0" u="none" strike="noStrike" cap="none">
                <a:solidFill>
                  <a:schemeClr val="lt1"/>
                </a:solidFill>
                <a:latin typeface="Merriweather Sans"/>
                <a:ea typeface="Merriweather Sans"/>
                <a:cs typeface="Merriweather Sans"/>
                <a:sym typeface="Merriweather Sans"/>
              </a:rPr>
              <a:t>Fiona Lawton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erriweather Sans"/>
              <a:buNone/>
            </a:pPr>
            <a:endParaRPr sz="2400" b="0" i="0" u="none" strike="noStrike" cap="none">
              <a:solidFill>
                <a:schemeClr val="lt1"/>
              </a:solidFill>
              <a:latin typeface="Merriweather Sans"/>
              <a:ea typeface="Merriweather Sans"/>
              <a:cs typeface="Merriweather Sans"/>
              <a:sym typeface="Merriweather San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erriweather Sans"/>
              <a:buNone/>
            </a:pPr>
            <a:endParaRPr sz="2400" b="0" i="0" u="none" strike="noStrike" cap="none">
              <a:solidFill>
                <a:schemeClr val="lt1"/>
              </a:solidFill>
              <a:latin typeface="Merriweather Sans"/>
              <a:ea typeface="Merriweather Sans"/>
              <a:cs typeface="Merriweather Sans"/>
              <a:sym typeface="Merriweather San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chemeClr val="lt1"/>
              </a:solidFill>
              <a:latin typeface="Merriweather Sans"/>
              <a:ea typeface="Merriweather Sans"/>
              <a:cs typeface="Merriweather Sans"/>
              <a:sym typeface="Merriweather Sans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9D9D9"/>
        </a:solidFill>
        <a:effectLst/>
      </p:bgPr>
    </p:bg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9"/>
          <p:cNvSpPr txBox="1">
            <a:spLocks noGrp="1"/>
          </p:cNvSpPr>
          <p:nvPr>
            <p:ph type="body" idx="1"/>
          </p:nvPr>
        </p:nvSpPr>
        <p:spPr>
          <a:xfrm>
            <a:off x="3952925" y="1185800"/>
            <a:ext cx="4938600" cy="504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00" bIns="4570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2280"/>
              <a:buFont typeface="Arial"/>
              <a:buNone/>
            </a:pPr>
            <a:endParaRPr sz="1400" i="0" u="none" strike="noStrike" cap="none">
              <a:solidFill>
                <a:srgbClr val="000000"/>
              </a:solidFill>
              <a:latin typeface="Baskervville"/>
              <a:ea typeface="Baskervville"/>
              <a:cs typeface="Baskervville"/>
              <a:sym typeface="Baskervville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2280"/>
              <a:buFont typeface="Arial"/>
              <a:buNone/>
            </a:pPr>
            <a:endParaRPr sz="1400">
              <a:latin typeface="Baskervville"/>
              <a:ea typeface="Baskervville"/>
              <a:cs typeface="Baskervville"/>
              <a:sym typeface="Baskervville"/>
            </a:endParaRPr>
          </a:p>
          <a:p>
            <a:pPr marL="342900" lvl="0" indent="-3429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2280"/>
              <a:buFont typeface="Arial"/>
              <a:buNone/>
            </a:pPr>
            <a:endParaRPr sz="1400">
              <a:latin typeface="Baskervville"/>
              <a:ea typeface="Baskervville"/>
              <a:cs typeface="Baskervville"/>
              <a:sym typeface="Baskervville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2280"/>
              <a:buFont typeface="Arial"/>
              <a:buNone/>
            </a:pPr>
            <a:endParaRPr sz="1400">
              <a:latin typeface="Baskervville"/>
              <a:ea typeface="Baskervville"/>
              <a:cs typeface="Baskervville"/>
              <a:sym typeface="Baskervville"/>
            </a:endParaRPr>
          </a:p>
        </p:txBody>
      </p:sp>
      <p:sp>
        <p:nvSpPr>
          <p:cNvPr id="132" name="Google Shape;132;p9"/>
          <p:cNvSpPr txBox="1"/>
          <p:nvPr/>
        </p:nvSpPr>
        <p:spPr>
          <a:xfrm>
            <a:off x="165150" y="859525"/>
            <a:ext cx="3367500" cy="109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80"/>
              <a:buFont typeface="Arial"/>
              <a:buNone/>
            </a:pPr>
            <a:r>
              <a:rPr lang="en-US" sz="1400" b="1" i="0" u="none" strike="noStrike" cap="none">
                <a:solidFill>
                  <a:srgbClr val="FF00FF"/>
                </a:solidFill>
                <a:latin typeface="Baskervville"/>
                <a:ea typeface="Baskervville"/>
                <a:cs typeface="Baskervville"/>
                <a:sym typeface="Baskervville"/>
              </a:rPr>
              <a:t>Highlights</a:t>
            </a:r>
            <a:r>
              <a:rPr lang="en-US" sz="1400" b="1" i="0" u="none" strike="noStrike" cap="none">
                <a:solidFill>
                  <a:srgbClr val="000000"/>
                </a:solidFill>
                <a:latin typeface="Baskervville"/>
                <a:ea typeface="Baskervville"/>
                <a:cs typeface="Baskervville"/>
                <a:sym typeface="Baskervville"/>
              </a:rPr>
              <a:t> </a:t>
            </a:r>
            <a:endParaRPr sz="1400" b="1" i="0" u="none" strike="noStrike" cap="none">
              <a:solidFill>
                <a:srgbClr val="000000"/>
              </a:solidFill>
              <a:latin typeface="Baskervville"/>
              <a:ea typeface="Baskervville"/>
              <a:cs typeface="Baskervville"/>
              <a:sym typeface="Baskervville"/>
            </a:endParaRPr>
          </a:p>
          <a:p>
            <a:pPr marL="457200" marR="0" lvl="0" indent="-3175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00FF"/>
              </a:buClr>
              <a:buSzPts val="1400"/>
              <a:buFont typeface="Baskervville"/>
              <a:buChar char="●"/>
            </a:pPr>
            <a:r>
              <a:rPr lang="en-US" sz="1400" b="0" i="0" u="none" strike="noStrike" cap="none">
                <a:solidFill>
                  <a:srgbClr val="0000FF"/>
                </a:solidFill>
                <a:latin typeface="Baskervville"/>
                <a:ea typeface="Baskervville"/>
                <a:cs typeface="Baskervville"/>
                <a:sym typeface="Baskervville"/>
              </a:rPr>
              <a:t>Creative schools week</a:t>
            </a:r>
            <a:endParaRPr sz="1400" b="0" i="0" u="none" strike="noStrike" cap="none">
              <a:solidFill>
                <a:srgbClr val="0000FF"/>
              </a:solidFill>
              <a:latin typeface="Baskervville"/>
              <a:ea typeface="Baskervville"/>
              <a:cs typeface="Baskervville"/>
              <a:sym typeface="Baskervville"/>
            </a:endParaRPr>
          </a:p>
          <a:p>
            <a: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ts val="1400"/>
              <a:buFont typeface="Baskervville"/>
              <a:buChar char="●"/>
            </a:pPr>
            <a:r>
              <a:rPr lang="en-US" sz="1400" b="0" i="0" u="none" strike="noStrike" cap="none">
                <a:solidFill>
                  <a:srgbClr val="0000FF"/>
                </a:solidFill>
                <a:latin typeface="Baskervville"/>
                <a:ea typeface="Baskervville"/>
                <a:cs typeface="Baskervville"/>
                <a:sym typeface="Baskervville"/>
              </a:rPr>
              <a:t>Poetry reading</a:t>
            </a:r>
            <a:endParaRPr sz="1400" b="0" i="0" u="none" strike="noStrike" cap="none">
              <a:solidFill>
                <a:srgbClr val="0000FF"/>
              </a:solidFill>
              <a:latin typeface="Baskervville"/>
              <a:ea typeface="Baskervville"/>
              <a:cs typeface="Baskervville"/>
              <a:sym typeface="Baskervville"/>
            </a:endParaRPr>
          </a:p>
          <a:p>
            <a: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ts val="1400"/>
              <a:buFont typeface="Baskervville"/>
              <a:buChar char="●"/>
            </a:pPr>
            <a:r>
              <a:rPr lang="en-US" sz="1400" b="0" i="0" u="none" strike="noStrike" cap="none">
                <a:solidFill>
                  <a:srgbClr val="0000FF"/>
                </a:solidFill>
                <a:latin typeface="Baskervville"/>
                <a:ea typeface="Baskervville"/>
                <a:cs typeface="Baskervville"/>
                <a:sym typeface="Baskervville"/>
              </a:rPr>
              <a:t>Workshops</a:t>
            </a:r>
            <a:endParaRPr sz="1400" b="0" i="0" u="none" strike="noStrike" cap="none">
              <a:solidFill>
                <a:srgbClr val="0000FF"/>
              </a:solidFill>
              <a:latin typeface="Baskervville"/>
              <a:ea typeface="Baskervville"/>
              <a:cs typeface="Baskervville"/>
              <a:sym typeface="Baskervville"/>
            </a:endParaRPr>
          </a:p>
        </p:txBody>
      </p:sp>
      <p:sp>
        <p:nvSpPr>
          <p:cNvPr id="133" name="Google Shape;133;p9"/>
          <p:cNvSpPr txBox="1"/>
          <p:nvPr/>
        </p:nvSpPr>
        <p:spPr>
          <a:xfrm>
            <a:off x="181925" y="1957525"/>
            <a:ext cx="3138000" cy="244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2280"/>
              <a:buFont typeface="Arial"/>
              <a:buNone/>
            </a:pPr>
            <a:r>
              <a:rPr lang="en-US" sz="1400" b="1" i="0" u="none" strike="noStrike" cap="none">
                <a:solidFill>
                  <a:srgbClr val="FF00FF"/>
                </a:solidFill>
                <a:latin typeface="Baskervville"/>
                <a:ea typeface="Baskervville"/>
                <a:cs typeface="Baskervville"/>
                <a:sym typeface="Baskervville"/>
              </a:rPr>
              <a:t>Challenges</a:t>
            </a:r>
            <a:r>
              <a:rPr lang="en-US" sz="1400" b="1" i="0" u="none" strike="noStrike" cap="none">
                <a:solidFill>
                  <a:srgbClr val="000000"/>
                </a:solidFill>
                <a:latin typeface="Baskervville"/>
                <a:ea typeface="Baskervville"/>
                <a:cs typeface="Baskervville"/>
                <a:sym typeface="Baskervville"/>
              </a:rPr>
              <a:t> </a:t>
            </a:r>
            <a:endParaRPr sz="1400" b="1" i="0" u="none" strike="noStrike" cap="none">
              <a:solidFill>
                <a:srgbClr val="000000"/>
              </a:solidFill>
              <a:latin typeface="Baskervville"/>
              <a:ea typeface="Baskervville"/>
              <a:cs typeface="Baskervville"/>
              <a:sym typeface="Baskervville"/>
            </a:endParaRPr>
          </a:p>
          <a:p>
            <a:pPr marL="457200" marR="0" lvl="0" indent="-3175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00FF"/>
              </a:buClr>
              <a:buSzPts val="1400"/>
              <a:buFont typeface="Baskervville"/>
              <a:buChar char="●"/>
            </a:pPr>
            <a:r>
              <a:rPr lang="en-US" sz="1400" b="0" i="0" u="none" strike="noStrike" cap="none">
                <a:solidFill>
                  <a:srgbClr val="0000FF"/>
                </a:solidFill>
                <a:latin typeface="Baskervville"/>
                <a:ea typeface="Baskervville"/>
                <a:cs typeface="Baskervville"/>
                <a:sym typeface="Baskervville"/>
              </a:rPr>
              <a:t>Organisational challenge timetables, booking rooms, getting cover for classes etc.  may have taken from embedding the creative process across all departments</a:t>
            </a:r>
            <a:endParaRPr sz="1400" b="0" i="0" u="none" strike="noStrike" cap="none">
              <a:solidFill>
                <a:srgbClr val="0000FF"/>
              </a:solidFill>
              <a:latin typeface="Baskervville"/>
              <a:ea typeface="Baskervville"/>
              <a:cs typeface="Baskervville"/>
              <a:sym typeface="Baskervville"/>
            </a:endParaRPr>
          </a:p>
          <a:p>
            <a: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ts val="1400"/>
              <a:buFont typeface="Baskervville"/>
              <a:buChar char="●"/>
            </a:pPr>
            <a:r>
              <a:rPr lang="en-US" sz="1400" b="0" i="0" u="none" strike="noStrike" cap="none">
                <a:solidFill>
                  <a:srgbClr val="0000FF"/>
                </a:solidFill>
                <a:latin typeface="Baskervville"/>
                <a:ea typeface="Baskervville"/>
                <a:cs typeface="Baskervville"/>
                <a:sym typeface="Baskervville"/>
              </a:rPr>
              <a:t>Getting staff and management on board.</a:t>
            </a:r>
            <a:endParaRPr sz="1400" b="0" i="0" u="none" strike="noStrike" cap="none">
              <a:solidFill>
                <a:srgbClr val="0000FF"/>
              </a:solidFill>
              <a:latin typeface="Baskervville"/>
              <a:ea typeface="Baskervville"/>
              <a:cs typeface="Baskervville"/>
              <a:sym typeface="Baskervville"/>
            </a:endParaRPr>
          </a:p>
          <a:p>
            <a:pPr marL="457200" marR="0" lvl="0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Baskervville"/>
              <a:ea typeface="Baskervville"/>
              <a:cs typeface="Baskervville"/>
              <a:sym typeface="Baskervville"/>
            </a:endParaRPr>
          </a:p>
        </p:txBody>
      </p:sp>
      <p:sp>
        <p:nvSpPr>
          <p:cNvPr id="134" name="Google Shape;134;p9"/>
          <p:cNvSpPr txBox="1"/>
          <p:nvPr/>
        </p:nvSpPr>
        <p:spPr>
          <a:xfrm>
            <a:off x="288225" y="4036200"/>
            <a:ext cx="2830500" cy="282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2280"/>
              <a:buFont typeface="Arial"/>
              <a:buNone/>
            </a:pPr>
            <a:r>
              <a:rPr lang="en-US" sz="1400" b="1" i="0" u="none" strike="noStrike" cap="none">
                <a:solidFill>
                  <a:srgbClr val="FF00FF"/>
                </a:solidFill>
                <a:latin typeface="Baskervville"/>
                <a:ea typeface="Baskervville"/>
                <a:cs typeface="Baskervville"/>
                <a:sym typeface="Baskervville"/>
              </a:rPr>
              <a:t>Next Steps </a:t>
            </a:r>
            <a:endParaRPr sz="1400" b="1" i="0" u="none" strike="noStrike" cap="none">
              <a:solidFill>
                <a:srgbClr val="FF00FF"/>
              </a:solidFill>
              <a:latin typeface="Baskervville"/>
              <a:ea typeface="Baskervville"/>
              <a:cs typeface="Baskervville"/>
              <a:sym typeface="Baskervville"/>
            </a:endParaRPr>
          </a:p>
          <a:p>
            <a:pPr marL="457200" marR="0" lvl="0" indent="-3175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00FF"/>
              </a:buClr>
              <a:buSzPts val="1400"/>
              <a:buFont typeface="Baskervville"/>
              <a:buChar char="●"/>
            </a:pPr>
            <a:r>
              <a:rPr lang="en-US" sz="1400" b="0" i="0" u="none" strike="noStrike" cap="none">
                <a:solidFill>
                  <a:srgbClr val="0000FF"/>
                </a:solidFill>
                <a:latin typeface="Baskervville"/>
                <a:ea typeface="Baskervville"/>
                <a:cs typeface="Baskervville"/>
                <a:sym typeface="Baskervville"/>
              </a:rPr>
              <a:t>Continue Creative Schools week.</a:t>
            </a:r>
            <a:endParaRPr sz="1400" b="0" i="0" u="none" strike="noStrike" cap="none">
              <a:solidFill>
                <a:srgbClr val="0000FF"/>
              </a:solidFill>
              <a:latin typeface="Baskervville"/>
              <a:ea typeface="Baskervville"/>
              <a:cs typeface="Baskervville"/>
              <a:sym typeface="Baskervville"/>
            </a:endParaRPr>
          </a:p>
          <a:p>
            <a: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ts val="1400"/>
              <a:buFont typeface="Baskervville"/>
              <a:buChar char="●"/>
            </a:pPr>
            <a:r>
              <a:rPr lang="en-US" sz="1400" b="0" i="0" u="none" strike="noStrike" cap="none">
                <a:solidFill>
                  <a:srgbClr val="0000FF"/>
                </a:solidFill>
                <a:latin typeface="Baskervville"/>
                <a:ea typeface="Baskervville"/>
                <a:cs typeface="Baskervville"/>
                <a:sym typeface="Baskervville"/>
              </a:rPr>
              <a:t>Applying for other grants</a:t>
            </a:r>
            <a:endParaRPr sz="1400" b="0" i="0" u="none" strike="noStrike" cap="none">
              <a:solidFill>
                <a:srgbClr val="0000FF"/>
              </a:solidFill>
              <a:latin typeface="Baskervville"/>
              <a:ea typeface="Baskervville"/>
              <a:cs typeface="Baskervville"/>
              <a:sym typeface="Baskervville"/>
            </a:endParaRPr>
          </a:p>
          <a:p>
            <a: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ts val="1400"/>
              <a:buFont typeface="Baskervville"/>
              <a:buChar char="●"/>
            </a:pPr>
            <a:r>
              <a:rPr lang="en-US" sz="1400" b="0" i="0" u="none" strike="noStrike" cap="none">
                <a:solidFill>
                  <a:srgbClr val="0000FF"/>
                </a:solidFill>
                <a:latin typeface="Baskervville"/>
                <a:ea typeface="Baskervville"/>
                <a:cs typeface="Baskervville"/>
                <a:sym typeface="Baskervville"/>
              </a:rPr>
              <a:t>Teach meets to explore creative links within the curriculum.</a:t>
            </a:r>
            <a:endParaRPr sz="1400" b="0" i="0" u="none" strike="noStrike" cap="none">
              <a:solidFill>
                <a:srgbClr val="0000FF"/>
              </a:solidFill>
              <a:latin typeface="Baskervville"/>
              <a:ea typeface="Baskervville"/>
              <a:cs typeface="Baskervville"/>
              <a:sym typeface="Baskervville"/>
            </a:endParaRPr>
          </a:p>
          <a:p>
            <a: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ts val="1400"/>
              <a:buFont typeface="Baskervville"/>
              <a:buChar char="●"/>
            </a:pPr>
            <a:r>
              <a:rPr lang="en-US" sz="1400" b="0" i="0" u="none" strike="noStrike" cap="none">
                <a:solidFill>
                  <a:srgbClr val="0000FF"/>
                </a:solidFill>
                <a:latin typeface="Baskervville"/>
                <a:ea typeface="Baskervville"/>
                <a:cs typeface="Baskervville"/>
                <a:sym typeface="Baskervville"/>
              </a:rPr>
              <a:t>Consolidate and develop relationships with artists </a:t>
            </a:r>
            <a:endParaRPr sz="1400" b="0" i="0" u="none" strike="noStrike" cap="none">
              <a:solidFill>
                <a:srgbClr val="0000FF"/>
              </a:solidFill>
              <a:latin typeface="Baskervville"/>
              <a:ea typeface="Baskervville"/>
              <a:cs typeface="Baskervville"/>
              <a:sym typeface="Baskervville"/>
            </a:endParaRPr>
          </a:p>
          <a:p>
            <a: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ts val="1400"/>
              <a:buFont typeface="Baskervville"/>
              <a:buChar char="●"/>
            </a:pPr>
            <a:r>
              <a:rPr lang="en-US" sz="1400" b="0" i="0" u="none" strike="noStrike" cap="none">
                <a:solidFill>
                  <a:srgbClr val="0000FF"/>
                </a:solidFill>
                <a:latin typeface="Baskervville"/>
                <a:ea typeface="Baskervville"/>
                <a:cs typeface="Baskervville"/>
                <a:sym typeface="Baskervville"/>
              </a:rPr>
              <a:t>Integrate projects - e.g. Alex Pentek (Art and Engineering)</a:t>
            </a:r>
            <a:endParaRPr sz="1400" b="0" i="0" u="none" strike="noStrike" cap="none">
              <a:solidFill>
                <a:srgbClr val="0000FF"/>
              </a:solidFill>
              <a:latin typeface="Baskervville"/>
              <a:ea typeface="Baskervville"/>
              <a:cs typeface="Baskervville"/>
              <a:sym typeface="Baskervville"/>
            </a:endParaRPr>
          </a:p>
        </p:txBody>
      </p:sp>
      <p:pic>
        <p:nvPicPr>
          <p:cNvPr id="135" name="Google Shape;135;p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403156" y="436225"/>
            <a:ext cx="4432418" cy="6298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g184e673aac1_0_372"/>
          <p:cNvSpPr txBox="1"/>
          <p:nvPr/>
        </p:nvSpPr>
        <p:spPr>
          <a:xfrm>
            <a:off x="657612" y="1215625"/>
            <a:ext cx="4752900" cy="489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erriweather Sans"/>
              <a:buNone/>
            </a:pPr>
            <a:r>
              <a:rPr lang="en-US" sz="2400" b="0" i="0" u="none" strike="noStrike" cap="none">
                <a:solidFill>
                  <a:schemeClr val="lt1"/>
                </a:solidFill>
                <a:latin typeface="Merriweather Sans"/>
                <a:ea typeface="Merriweather Sans"/>
                <a:cs typeface="Merriweather Sans"/>
                <a:sym typeface="Merriweather Sans"/>
              </a:rPr>
              <a:t>Case Study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erriweather Sans"/>
              <a:buNone/>
            </a:pPr>
            <a:r>
              <a:rPr lang="en-US" sz="2400" b="0" i="0" u="none" strike="noStrike" cap="none">
                <a:solidFill>
                  <a:schemeClr val="lt1"/>
                </a:solidFill>
                <a:latin typeface="Merriweather Sans"/>
                <a:ea typeface="Merriweather Sans"/>
                <a:cs typeface="Merriweather Sans"/>
                <a:sym typeface="Merriweather Sans"/>
              </a:rPr>
              <a:t>St. Colman’s Community College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erriweather Sans"/>
              <a:buNone/>
            </a:pPr>
            <a:r>
              <a:rPr lang="en-US" sz="2400" b="0" i="0" u="none" strike="noStrike" cap="none">
                <a:solidFill>
                  <a:schemeClr val="lt1"/>
                </a:solidFill>
                <a:latin typeface="Merriweather Sans"/>
                <a:ea typeface="Merriweather Sans"/>
                <a:cs typeface="Merriweather Sans"/>
                <a:sym typeface="Merriweather Sans"/>
              </a:rPr>
              <a:t>2020 – 2022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erriweather Sans"/>
              <a:buNone/>
            </a:pPr>
            <a:endParaRPr sz="2400" b="0" i="0" u="none" strike="noStrike" cap="none">
              <a:solidFill>
                <a:schemeClr val="lt1"/>
              </a:solidFill>
              <a:latin typeface="Merriweather Sans"/>
              <a:ea typeface="Merriweather Sans"/>
              <a:cs typeface="Merriweather Sans"/>
              <a:sym typeface="Merriweather San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erriweather Sans"/>
              <a:buNone/>
            </a:pPr>
            <a:r>
              <a:rPr lang="en-US" sz="2400" b="0" i="0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rPr>
              <a:t>School Coordinator: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erriweather Sans"/>
              <a:buNone/>
            </a:pPr>
            <a:r>
              <a:rPr lang="en-US" sz="2400" b="0" i="0" u="none" strike="noStrike" cap="none">
                <a:solidFill>
                  <a:schemeClr val="lt1"/>
                </a:solidFill>
                <a:latin typeface="Merriweather Sans"/>
                <a:ea typeface="Merriweather Sans"/>
                <a:cs typeface="Merriweather Sans"/>
                <a:sym typeface="Merriweather Sans"/>
              </a:rPr>
              <a:t>Bridget O’ Connor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erriweather Sans"/>
              <a:buNone/>
            </a:pPr>
            <a:endParaRPr sz="2400" b="0" i="0" u="none" strike="noStrike" cap="none">
              <a:solidFill>
                <a:schemeClr val="lt1"/>
              </a:solidFill>
              <a:latin typeface="Merriweather Sans"/>
              <a:ea typeface="Merriweather Sans"/>
              <a:cs typeface="Merriweather Sans"/>
              <a:sym typeface="Merriweather San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erriweather Sans"/>
              <a:buNone/>
            </a:pPr>
            <a:r>
              <a:rPr lang="en-US" sz="2400" b="0" i="0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rPr>
              <a:t>Creative Associate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erriweather Sans"/>
              <a:buNone/>
            </a:pPr>
            <a:r>
              <a:rPr lang="en-US" sz="2400" b="0" i="0" u="none" strike="noStrike" cap="none">
                <a:solidFill>
                  <a:schemeClr val="lt1"/>
                </a:solidFill>
                <a:latin typeface="Merriweather Sans"/>
                <a:ea typeface="Merriweather Sans"/>
                <a:cs typeface="Merriweather Sans"/>
                <a:sym typeface="Merriweather Sans"/>
              </a:rPr>
              <a:t>Fiona Lawton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erriweather Sans"/>
              <a:buNone/>
            </a:pPr>
            <a:endParaRPr sz="2400" b="0" i="0" u="none" strike="noStrike" cap="none">
              <a:solidFill>
                <a:schemeClr val="lt1"/>
              </a:solidFill>
              <a:latin typeface="Merriweather Sans"/>
              <a:ea typeface="Merriweather Sans"/>
              <a:cs typeface="Merriweather Sans"/>
              <a:sym typeface="Merriweather San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erriweather Sans"/>
              <a:buNone/>
            </a:pPr>
            <a:endParaRPr sz="2400" b="0" i="0" u="none" strike="noStrike" cap="none">
              <a:solidFill>
                <a:schemeClr val="lt1"/>
              </a:solidFill>
              <a:latin typeface="Merriweather Sans"/>
              <a:ea typeface="Merriweather Sans"/>
              <a:cs typeface="Merriweather Sans"/>
              <a:sym typeface="Merriweather San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chemeClr val="lt1"/>
              </a:solidFill>
              <a:latin typeface="Merriweather Sans"/>
              <a:ea typeface="Merriweather Sans"/>
              <a:cs typeface="Merriweather Sans"/>
              <a:sym typeface="Merriweather Sans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FEFEF"/>
        </a:solidFill>
        <a:effectLst/>
      </p:bgPr>
    </p:bg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2"/>
          <p:cNvSpPr txBox="1"/>
          <p:nvPr/>
        </p:nvSpPr>
        <p:spPr>
          <a:xfrm>
            <a:off x="108463" y="-9"/>
            <a:ext cx="8354400" cy="563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erriweather Sans"/>
              <a:buNone/>
            </a:pPr>
            <a:endParaRPr sz="16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erriweather Sans"/>
              <a:buNone/>
            </a:pPr>
            <a:endParaRPr sz="16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erriweather Sans"/>
              <a:buNone/>
            </a:pPr>
            <a:endParaRPr sz="16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erriweather Sans"/>
              <a:buNone/>
            </a:pPr>
            <a:endParaRPr sz="16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erriweather Sans"/>
              <a:buNone/>
            </a:pPr>
            <a:endParaRPr sz="16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erriweather Sans"/>
              <a:buNone/>
            </a:pPr>
            <a:endParaRPr sz="16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erriweather Sans"/>
              <a:buNone/>
            </a:pPr>
            <a:endParaRPr sz="16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erriweather Sans"/>
              <a:buNone/>
            </a:pPr>
            <a:endParaRPr sz="16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erriweather Sans"/>
              <a:buNone/>
            </a:pPr>
            <a:endParaRPr sz="16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erriweather Sans"/>
              <a:buNone/>
            </a:pPr>
            <a:endParaRPr sz="16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erriweather Sans"/>
              <a:buNone/>
            </a:pPr>
            <a:endParaRPr sz="16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erriweather Sans"/>
              <a:buNone/>
            </a:pPr>
            <a:endParaRPr sz="16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erriweather Sans"/>
              <a:buNone/>
            </a:pPr>
            <a:endParaRPr sz="16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erriweather Sans"/>
              <a:buNone/>
            </a:pPr>
            <a:endParaRPr sz="16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erriweather Sans"/>
              <a:buNone/>
            </a:pPr>
            <a:endParaRPr sz="16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erriweather Sans"/>
              <a:buNone/>
            </a:pPr>
            <a:endParaRPr sz="16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erriweather Sans"/>
              <a:buNone/>
            </a:pPr>
            <a:endParaRPr sz="16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erriweather Sans"/>
              <a:buNone/>
            </a:pPr>
            <a:endParaRPr sz="16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erriweather Sans"/>
              <a:buNone/>
            </a:pPr>
            <a:endParaRPr sz="2400" b="0" i="0" u="none" strike="noStrike" cap="none">
              <a:solidFill>
                <a:schemeClr val="lt1"/>
              </a:solidFill>
              <a:latin typeface="Merriweather Sans"/>
              <a:ea typeface="Merriweather Sans"/>
              <a:cs typeface="Merriweather Sans"/>
              <a:sym typeface="Merriweather San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erriweather Sans"/>
              <a:buNone/>
            </a:pPr>
            <a:endParaRPr sz="2400" b="0" i="0" u="none" strike="noStrike" cap="none">
              <a:solidFill>
                <a:schemeClr val="lt1"/>
              </a:solidFill>
              <a:latin typeface="Merriweather Sans"/>
              <a:ea typeface="Merriweather Sans"/>
              <a:cs typeface="Merriweather Sans"/>
              <a:sym typeface="Merriweather San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chemeClr val="lt1"/>
              </a:solidFill>
              <a:latin typeface="Merriweather Sans"/>
              <a:ea typeface="Merriweather Sans"/>
              <a:cs typeface="Merriweather Sans"/>
              <a:sym typeface="Merriweather Sans"/>
            </a:endParaRPr>
          </a:p>
        </p:txBody>
      </p:sp>
      <p:pic>
        <p:nvPicPr>
          <p:cNvPr id="30" name="Google Shape;30;p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834675" y="246121"/>
            <a:ext cx="4911525" cy="2856725"/>
          </a:xfrm>
          <a:prstGeom prst="rect">
            <a:avLst/>
          </a:prstGeom>
          <a:noFill/>
          <a:ln>
            <a:noFill/>
          </a:ln>
        </p:spPr>
      </p:pic>
      <p:sp>
        <p:nvSpPr>
          <p:cNvPr id="31" name="Google Shape;31;p2"/>
          <p:cNvSpPr txBox="1"/>
          <p:nvPr/>
        </p:nvSpPr>
        <p:spPr>
          <a:xfrm>
            <a:off x="221075" y="246125"/>
            <a:ext cx="3266700" cy="643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2400" b="1" i="0" u="none" strike="noStrike" cap="none">
                <a:solidFill>
                  <a:srgbClr val="0000FF"/>
                </a:solidFill>
                <a:latin typeface="Baskervville"/>
                <a:ea typeface="Baskervville"/>
                <a:cs typeface="Baskervville"/>
                <a:sym typeface="Baskervville"/>
              </a:rPr>
              <a:t>St. Colman’s Community College</a:t>
            </a:r>
            <a:endParaRPr sz="2400" b="1" i="0" u="none" strike="noStrike" cap="none">
              <a:solidFill>
                <a:srgbClr val="0000FF"/>
              </a:solidFill>
              <a:latin typeface="Baskervville"/>
              <a:ea typeface="Baskervville"/>
              <a:cs typeface="Baskervville"/>
              <a:sym typeface="Baskervville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1" i="0" u="none" strike="noStrike" cap="none">
              <a:solidFill>
                <a:srgbClr val="0000FF"/>
              </a:solidFill>
              <a:latin typeface="Baskervville"/>
              <a:ea typeface="Baskervville"/>
              <a:cs typeface="Baskervville"/>
              <a:sym typeface="Baskervville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1" i="0" u="none" strike="noStrike" cap="none">
              <a:solidFill>
                <a:srgbClr val="0000FF"/>
              </a:solidFill>
              <a:latin typeface="Baskervville"/>
              <a:ea typeface="Baskervville"/>
              <a:cs typeface="Baskervville"/>
              <a:sym typeface="Baskervville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1" i="0" u="none" strike="noStrike" cap="none">
              <a:solidFill>
                <a:srgbClr val="0000FF"/>
              </a:solidFill>
              <a:latin typeface="Baskervville"/>
              <a:ea typeface="Baskervville"/>
              <a:cs typeface="Baskervville"/>
              <a:sym typeface="Baskervville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1" i="0" u="none" strike="noStrike" cap="none">
              <a:solidFill>
                <a:srgbClr val="0000FF"/>
              </a:solidFill>
              <a:latin typeface="Baskervville"/>
              <a:ea typeface="Baskervville"/>
              <a:cs typeface="Baskervville"/>
              <a:sym typeface="Baskervville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1" i="0" u="none" strike="noStrike" cap="none">
              <a:solidFill>
                <a:srgbClr val="0000FF"/>
              </a:solidFill>
              <a:latin typeface="Baskervville"/>
              <a:ea typeface="Baskervville"/>
              <a:cs typeface="Baskervville"/>
              <a:sym typeface="Baskervville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1" i="0" u="none" strike="noStrike" cap="none">
              <a:solidFill>
                <a:srgbClr val="0000FF"/>
              </a:solidFill>
              <a:latin typeface="Baskervville"/>
              <a:ea typeface="Baskervville"/>
              <a:cs typeface="Baskervville"/>
              <a:sym typeface="Baskervville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erriweather Sans"/>
              <a:buNone/>
            </a:pPr>
            <a:r>
              <a:rPr lang="en-US" sz="2000" b="0" i="0" u="none" strike="noStrike" cap="none">
                <a:solidFill>
                  <a:srgbClr val="0000FF"/>
                </a:solidFill>
                <a:latin typeface="Baskervville"/>
                <a:ea typeface="Baskervville"/>
                <a:cs typeface="Baskervville"/>
                <a:sym typeface="Baskervville"/>
              </a:rPr>
              <a:t>St. Colman’s Community College is a mixed gender DEIS secondary school comprising over 1000 students and over 100 staff. </a:t>
            </a:r>
            <a:endParaRPr sz="2000" b="0" i="0" u="none" strike="noStrike" cap="none">
              <a:solidFill>
                <a:srgbClr val="0000FF"/>
              </a:solidFill>
              <a:latin typeface="Baskervville"/>
              <a:ea typeface="Baskervville"/>
              <a:cs typeface="Baskervville"/>
              <a:sym typeface="Baskervville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US" sz="2000" b="0" i="0" u="none" strike="noStrike" cap="none">
                <a:solidFill>
                  <a:srgbClr val="0000FF"/>
                </a:solidFill>
                <a:latin typeface="Baskervville"/>
                <a:ea typeface="Baskervville"/>
                <a:cs typeface="Baskervville"/>
                <a:sym typeface="Baskervville"/>
              </a:rPr>
              <a:t>'We encourage and support our students to find expression for their talents and to develop their full potential.''</a:t>
            </a:r>
            <a:br>
              <a:rPr lang="en-US" sz="2000" b="0" i="0" u="none" strike="noStrike" cap="none">
                <a:solidFill>
                  <a:srgbClr val="0000FF"/>
                </a:solidFill>
                <a:latin typeface="Baskervville"/>
                <a:ea typeface="Baskervville"/>
                <a:cs typeface="Baskervville"/>
                <a:sym typeface="Baskervville"/>
              </a:rPr>
            </a:b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2" name="Google Shape;32;p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32186" y="1199100"/>
            <a:ext cx="1758575" cy="1758575"/>
          </a:xfrm>
          <a:prstGeom prst="rect">
            <a:avLst/>
          </a:prstGeom>
          <a:noFill/>
          <a:ln>
            <a:noFill/>
          </a:ln>
        </p:spPr>
      </p:pic>
      <p:sp>
        <p:nvSpPr>
          <p:cNvPr id="33" name="Google Shape;33;p2"/>
          <p:cNvSpPr txBox="1"/>
          <p:nvPr/>
        </p:nvSpPr>
        <p:spPr>
          <a:xfrm>
            <a:off x="3834675" y="3175350"/>
            <a:ext cx="5034600" cy="327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</a:pPr>
            <a:r>
              <a:rPr lang="en-US" sz="2100" b="0" i="0" u="none" strike="noStrike" cap="none">
                <a:solidFill>
                  <a:srgbClr val="FF00FF"/>
                </a:solidFill>
                <a:latin typeface="Baskervville"/>
                <a:ea typeface="Baskervville"/>
                <a:cs typeface="Baskervville"/>
                <a:sym typeface="Baskervville"/>
              </a:rPr>
              <a:t>Rationale for joining the programme</a:t>
            </a:r>
            <a:endParaRPr sz="2100" b="0" i="0" u="none" strike="noStrike" cap="none">
              <a:solidFill>
                <a:srgbClr val="FF00FF"/>
              </a:solidFill>
              <a:latin typeface="Baskervville"/>
              <a:ea typeface="Baskervville"/>
              <a:cs typeface="Baskervville"/>
              <a:sym typeface="Baskervville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0" i="0" u="none" strike="noStrike" cap="none">
                <a:solidFill>
                  <a:srgbClr val="0000FF"/>
                </a:solidFill>
                <a:latin typeface="Baskervville"/>
                <a:ea typeface="Baskervville"/>
                <a:cs typeface="Baskervville"/>
                <a:sym typeface="Baskervville"/>
              </a:rPr>
              <a:t>We provide  After School study, After School Club, Breakfast Club, Extra-curricular activities for example sports, drama, art and music, Junior Certificate Schools Programme, Green Schools and Ocean Hero club.</a:t>
            </a:r>
            <a:endParaRPr sz="1800" b="0" i="0" u="none" strike="noStrike" cap="none">
              <a:solidFill>
                <a:srgbClr val="0000FF"/>
              </a:solidFill>
              <a:latin typeface="Baskervville"/>
              <a:ea typeface="Baskervville"/>
              <a:cs typeface="Baskervville"/>
              <a:sym typeface="Baskervville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rPr lang="en-US" sz="1900" b="0" i="0" u="none" strike="noStrike" cap="none">
                <a:solidFill>
                  <a:srgbClr val="0000FF"/>
                </a:solidFill>
                <a:latin typeface="Baskervville"/>
                <a:ea typeface="Baskervville"/>
                <a:cs typeface="Baskervville"/>
                <a:sym typeface="Baskervville"/>
              </a:rPr>
              <a:t>St. Colman’s aim is to enable creativity to underpin our approach to education by  developing  a cross- curricular approach  to creative education in our school community.</a:t>
            </a:r>
            <a:r>
              <a:rPr lang="en-US" sz="1600" b="0" i="0" u="none" strike="noStrike" cap="none">
                <a:solidFill>
                  <a:srgbClr val="0000FF"/>
                </a:solidFill>
                <a:latin typeface="Baskervville"/>
                <a:ea typeface="Baskervville"/>
                <a:cs typeface="Baskervville"/>
                <a:sym typeface="Baskervville"/>
              </a:rPr>
              <a:t/>
            </a:r>
            <a:br>
              <a:rPr lang="en-US" sz="1600" b="0" i="0" u="none" strike="noStrike" cap="none">
                <a:solidFill>
                  <a:srgbClr val="0000FF"/>
                </a:solidFill>
                <a:latin typeface="Baskervville"/>
                <a:ea typeface="Baskervville"/>
                <a:cs typeface="Baskervville"/>
                <a:sym typeface="Baskervville"/>
              </a:rPr>
            </a:br>
            <a:endParaRPr sz="1400" b="0" i="0" u="none" strike="noStrike" cap="none">
              <a:solidFill>
                <a:srgbClr val="0000FF"/>
              </a:solidFill>
              <a:latin typeface="Baskervville"/>
              <a:ea typeface="Baskervville"/>
              <a:cs typeface="Baskervville"/>
              <a:sym typeface="Baskervville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FEFEF"/>
        </a:solidFill>
        <a:effectLst/>
      </p:bgPr>
    </p:bg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3"/>
          <p:cNvSpPr txBox="1">
            <a:spLocks noGrp="1"/>
          </p:cNvSpPr>
          <p:nvPr>
            <p:ph type="body" idx="1"/>
          </p:nvPr>
        </p:nvSpPr>
        <p:spPr>
          <a:xfrm>
            <a:off x="395272" y="1196975"/>
            <a:ext cx="4960800" cy="537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00" bIns="4570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80"/>
              <a:buFont typeface="Arial"/>
              <a:buNone/>
            </a:pPr>
            <a:r>
              <a:rPr lang="en-US" sz="2000">
                <a:solidFill>
                  <a:srgbClr val="FF00FF"/>
                </a:solidFill>
                <a:latin typeface="Baskervville"/>
                <a:ea typeface="Baskervville"/>
                <a:cs typeface="Baskervville"/>
                <a:sym typeface="Baskervville"/>
              </a:rPr>
              <a:t>Developing Partnerships</a:t>
            </a:r>
            <a:endParaRPr sz="1700">
              <a:solidFill>
                <a:srgbClr val="FF00FF"/>
              </a:solidFill>
              <a:latin typeface="Baskervville"/>
              <a:ea typeface="Baskervville"/>
              <a:cs typeface="Baskervville"/>
              <a:sym typeface="Baskervville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2280"/>
              <a:buFont typeface="Arial"/>
              <a:buNone/>
            </a:pPr>
            <a:endParaRPr sz="1700">
              <a:solidFill>
                <a:srgbClr val="FF00FF"/>
              </a:solidFill>
              <a:latin typeface="Baskervville"/>
              <a:ea typeface="Baskervville"/>
              <a:cs typeface="Baskervville"/>
              <a:sym typeface="Baskervville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2280"/>
              <a:buFont typeface="Arial"/>
              <a:buNone/>
            </a:pPr>
            <a:endParaRPr sz="1700">
              <a:solidFill>
                <a:srgbClr val="FF00FF"/>
              </a:solidFill>
              <a:latin typeface="Baskervville"/>
              <a:ea typeface="Baskervville"/>
              <a:cs typeface="Baskervville"/>
              <a:sym typeface="Baskervville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2280"/>
              <a:buFont typeface="Arial"/>
              <a:buNone/>
            </a:pPr>
            <a:r>
              <a:rPr lang="en-US" sz="1700">
                <a:solidFill>
                  <a:srgbClr val="FF00FF"/>
                </a:solidFill>
                <a:latin typeface="Baskervville"/>
                <a:ea typeface="Baskervville"/>
                <a:cs typeface="Baskervville"/>
                <a:sym typeface="Baskervville"/>
              </a:rPr>
              <a:t> </a:t>
            </a:r>
            <a:endParaRPr sz="1700">
              <a:solidFill>
                <a:srgbClr val="FF00FF"/>
              </a:solidFill>
              <a:latin typeface="Baskervville"/>
              <a:ea typeface="Baskervville"/>
              <a:cs typeface="Baskervville"/>
              <a:sym typeface="Baskervville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2280"/>
              <a:buFont typeface="Arial"/>
              <a:buNone/>
            </a:pPr>
            <a:endParaRPr sz="1700">
              <a:solidFill>
                <a:srgbClr val="FF00FF"/>
              </a:solidFill>
              <a:latin typeface="Baskervville"/>
              <a:ea typeface="Baskervville"/>
              <a:cs typeface="Baskervville"/>
              <a:sym typeface="Baskervville"/>
            </a:endParaRPr>
          </a:p>
        </p:txBody>
      </p:sp>
      <p:pic>
        <p:nvPicPr>
          <p:cNvPr id="39" name="Google Shape;39;p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356075" y="4490203"/>
            <a:ext cx="3659725" cy="1936803"/>
          </a:xfrm>
          <a:prstGeom prst="rect">
            <a:avLst/>
          </a:prstGeom>
          <a:noFill/>
          <a:ln>
            <a:noFill/>
          </a:ln>
        </p:spPr>
      </p:pic>
      <p:pic>
        <p:nvPicPr>
          <p:cNvPr id="40" name="Google Shape;40;p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356075" y="2179650"/>
            <a:ext cx="3659725" cy="2049450"/>
          </a:xfrm>
          <a:prstGeom prst="rect">
            <a:avLst/>
          </a:prstGeom>
          <a:noFill/>
          <a:ln>
            <a:noFill/>
          </a:ln>
        </p:spPr>
      </p:pic>
      <p:sp>
        <p:nvSpPr>
          <p:cNvPr id="41" name="Google Shape;41;p3"/>
          <p:cNvSpPr txBox="1"/>
          <p:nvPr/>
        </p:nvSpPr>
        <p:spPr>
          <a:xfrm>
            <a:off x="545525" y="3320800"/>
            <a:ext cx="4352100" cy="56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2280"/>
              <a:buFont typeface="Arial"/>
              <a:buNone/>
            </a:pPr>
            <a:endParaRPr sz="11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" name="Google Shape;42;p3"/>
          <p:cNvSpPr txBox="1"/>
          <p:nvPr/>
        </p:nvSpPr>
        <p:spPr>
          <a:xfrm>
            <a:off x="316975" y="1575525"/>
            <a:ext cx="7943100" cy="172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marR="0" lvl="0" indent="-33655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00FF"/>
              </a:buClr>
              <a:buSzPts val="1700"/>
              <a:buFont typeface="Baskervville"/>
              <a:buChar char="●"/>
            </a:pPr>
            <a:r>
              <a:rPr lang="en-US" sz="1700" b="1" i="0" u="none" strike="noStrike" cap="none">
                <a:solidFill>
                  <a:srgbClr val="0000FF"/>
                </a:solidFill>
                <a:latin typeface="Baskervville"/>
                <a:ea typeface="Baskervville"/>
                <a:cs typeface="Baskervville"/>
                <a:sym typeface="Baskervville"/>
              </a:rPr>
              <a:t>Zoom meeting online with creative associate, coordinator, student teachers and other staff  to introduce the programme</a:t>
            </a:r>
            <a:endParaRPr sz="1700" b="1" i="0" u="none" strike="noStrike" cap="none">
              <a:solidFill>
                <a:srgbClr val="0000FF"/>
              </a:solidFill>
              <a:latin typeface="Baskervville"/>
              <a:ea typeface="Baskervville"/>
              <a:cs typeface="Baskervville"/>
              <a:sym typeface="Baskervville"/>
            </a:endParaRPr>
          </a:p>
          <a:p>
            <a:pPr marL="457200" marR="0" lvl="0" indent="-3365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ts val="1700"/>
              <a:buFont typeface="Baskervville"/>
              <a:buChar char="●"/>
            </a:pPr>
            <a:r>
              <a:rPr lang="en-US" sz="1700" b="1" i="0" u="none" strike="noStrike" cap="none">
                <a:solidFill>
                  <a:srgbClr val="0000FF"/>
                </a:solidFill>
                <a:latin typeface="Baskervville"/>
                <a:ea typeface="Baskervville"/>
                <a:cs typeface="Baskervville"/>
                <a:sym typeface="Baskervville"/>
              </a:rPr>
              <a:t>Coordinator training online</a:t>
            </a:r>
            <a:endParaRPr sz="1700" b="1" i="0" u="none" strike="noStrike" cap="none">
              <a:solidFill>
                <a:srgbClr val="0000FF"/>
              </a:solidFill>
              <a:latin typeface="Baskervville"/>
              <a:ea typeface="Baskervville"/>
              <a:cs typeface="Baskervville"/>
              <a:sym typeface="Baskervville"/>
            </a:endParaRPr>
          </a:p>
          <a:p>
            <a:pPr marL="457200" marR="0" lvl="0" indent="-3365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ts val="1700"/>
              <a:buFont typeface="Baskervville"/>
              <a:buChar char="●"/>
            </a:pPr>
            <a:r>
              <a:rPr lang="en-US" sz="1700" b="1" i="0" u="none" strike="noStrike" cap="none">
                <a:solidFill>
                  <a:srgbClr val="0000FF"/>
                </a:solidFill>
                <a:latin typeface="Baskervville"/>
                <a:ea typeface="Baskervville"/>
                <a:cs typeface="Baskervville"/>
                <a:sym typeface="Baskervville"/>
              </a:rPr>
              <a:t>Telephone meetings - informal</a:t>
            </a:r>
            <a:endParaRPr sz="1700" b="1" i="0" u="none" strike="noStrike" cap="none">
              <a:solidFill>
                <a:srgbClr val="0000FF"/>
              </a:solidFill>
              <a:latin typeface="Baskervville"/>
              <a:ea typeface="Baskervville"/>
              <a:cs typeface="Baskervville"/>
              <a:sym typeface="Baskervville"/>
            </a:endParaRPr>
          </a:p>
          <a:p>
            <a:pPr marL="457200" marR="0" lvl="0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ts val="1600"/>
              <a:buFont typeface="Baskervville"/>
              <a:buChar char="●"/>
            </a:pPr>
            <a:r>
              <a:rPr lang="en-US" sz="1600" b="1" i="0" u="none" strike="noStrike" cap="none">
                <a:solidFill>
                  <a:srgbClr val="0000FF"/>
                </a:solidFill>
                <a:latin typeface="Baskervville"/>
                <a:ea typeface="Baskervville"/>
                <a:cs typeface="Baskervville"/>
                <a:sym typeface="Baskervville"/>
              </a:rPr>
              <a:t>Building rapport</a:t>
            </a:r>
            <a:endParaRPr sz="1600" b="1" i="0" u="none" strike="noStrike" cap="none">
              <a:solidFill>
                <a:srgbClr val="0000FF"/>
              </a:solidFill>
              <a:latin typeface="Baskervville"/>
              <a:ea typeface="Baskervville"/>
              <a:cs typeface="Baskervville"/>
              <a:sym typeface="Baskervville"/>
            </a:endParaRPr>
          </a:p>
          <a:p>
            <a:pPr marL="457200" marR="0" lvl="0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ts val="1600"/>
              <a:buFont typeface="Baskervville"/>
              <a:buChar char="●"/>
            </a:pPr>
            <a:r>
              <a:rPr lang="en-US" sz="1600" b="1" i="0" u="none" strike="noStrike" cap="none">
                <a:solidFill>
                  <a:srgbClr val="0000FF"/>
                </a:solidFill>
                <a:latin typeface="Baskervville"/>
                <a:ea typeface="Baskervville"/>
                <a:cs typeface="Baskervville"/>
                <a:sym typeface="Baskervville"/>
              </a:rPr>
              <a:t>Information sharing</a:t>
            </a:r>
            <a:endParaRPr sz="1900" b="1" i="0" u="none" strike="noStrike" cap="none">
              <a:solidFill>
                <a:srgbClr val="0000FF"/>
              </a:solidFill>
              <a:latin typeface="Baskervville"/>
              <a:ea typeface="Baskervville"/>
              <a:cs typeface="Baskervville"/>
              <a:sym typeface="Baskervville"/>
            </a:endParaRPr>
          </a:p>
        </p:txBody>
      </p:sp>
      <p:sp>
        <p:nvSpPr>
          <p:cNvPr id="43" name="Google Shape;43;p3"/>
          <p:cNvSpPr txBox="1"/>
          <p:nvPr/>
        </p:nvSpPr>
        <p:spPr>
          <a:xfrm>
            <a:off x="153925" y="3299325"/>
            <a:ext cx="5034600" cy="325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US" sz="2000" b="1" i="0" u="none" strike="noStrike" cap="none">
                <a:solidFill>
                  <a:srgbClr val="FF00FF"/>
                </a:solidFill>
                <a:latin typeface="Baskervville"/>
                <a:ea typeface="Baskervville"/>
                <a:cs typeface="Baskervville"/>
                <a:sym typeface="Baskervville"/>
              </a:rPr>
              <a:t>Creative conversations </a:t>
            </a:r>
            <a:endParaRPr sz="1400" b="1" i="0" u="none" strike="noStrike" cap="none">
              <a:solidFill>
                <a:srgbClr val="FF00FF"/>
              </a:solidFill>
              <a:latin typeface="Baskervville"/>
              <a:ea typeface="Baskervville"/>
              <a:cs typeface="Baskervville"/>
              <a:sym typeface="Baskervville"/>
            </a:endParaRPr>
          </a:p>
          <a:p>
            <a:pPr marL="457200" marR="0" lvl="0" indent="-3302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00FF"/>
              </a:buClr>
              <a:buSzPts val="1600"/>
              <a:buFont typeface="Baskervville"/>
              <a:buChar char="●"/>
            </a:pPr>
            <a:r>
              <a:rPr lang="en-US" sz="1600" b="1" i="0" u="none" strike="noStrike" cap="none">
                <a:solidFill>
                  <a:srgbClr val="0000FF"/>
                </a:solidFill>
                <a:latin typeface="Baskervville"/>
                <a:ea typeface="Baskervville"/>
                <a:cs typeface="Baskervville"/>
                <a:sym typeface="Baskervville"/>
              </a:rPr>
              <a:t>Time and space to discuss and share ideas  without a set agenda.</a:t>
            </a:r>
            <a:endParaRPr sz="1600" b="1" i="0" u="none" strike="noStrike" cap="none">
              <a:solidFill>
                <a:srgbClr val="0000FF"/>
              </a:solidFill>
              <a:latin typeface="Baskervville"/>
              <a:ea typeface="Baskervville"/>
              <a:cs typeface="Baskervville"/>
              <a:sym typeface="Baskervville"/>
            </a:endParaRPr>
          </a:p>
          <a:p>
            <a:pPr marL="457200" marR="0" lvl="0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ts val="1600"/>
              <a:buFont typeface="Baskervville"/>
              <a:buChar char="●"/>
            </a:pPr>
            <a:r>
              <a:rPr lang="en-US" sz="1600" b="1" i="0" u="none" strike="noStrike" cap="none">
                <a:solidFill>
                  <a:srgbClr val="0000FF"/>
                </a:solidFill>
                <a:latin typeface="Baskervville"/>
                <a:ea typeface="Baskervville"/>
                <a:cs typeface="Baskervville"/>
                <a:sym typeface="Baskervville"/>
              </a:rPr>
              <a:t>Open ended rather than prescriptive.</a:t>
            </a:r>
            <a:r>
              <a:rPr lang="en-US" sz="1600" b="1">
                <a:solidFill>
                  <a:srgbClr val="0000FF"/>
                </a:solidFill>
                <a:latin typeface="Baskervville"/>
                <a:ea typeface="Baskervville"/>
                <a:cs typeface="Baskervville"/>
                <a:sym typeface="Baskervville"/>
              </a:rPr>
              <a:t>, more exploratory and uncertain.</a:t>
            </a:r>
            <a:endParaRPr sz="1600" b="1">
              <a:solidFill>
                <a:srgbClr val="0000FF"/>
              </a:solidFill>
              <a:latin typeface="Baskervville"/>
              <a:ea typeface="Baskervville"/>
              <a:cs typeface="Baskervville"/>
              <a:sym typeface="Baskervville"/>
            </a:endParaRPr>
          </a:p>
          <a:p>
            <a:pPr marL="457200" marR="0" lvl="0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ts val="1600"/>
              <a:buFont typeface="Baskervville"/>
              <a:buChar char="●"/>
            </a:pPr>
            <a:r>
              <a:rPr lang="en-US" sz="1600" b="1" i="0" u="none" strike="noStrike" cap="none">
                <a:solidFill>
                  <a:srgbClr val="0000FF"/>
                </a:solidFill>
                <a:latin typeface="Baskervville"/>
                <a:ea typeface="Baskervville"/>
                <a:cs typeface="Baskervville"/>
                <a:sym typeface="Baskervville"/>
              </a:rPr>
              <a:t>The teaching process often necessitates  a clear plan/structure. beginning and end point.</a:t>
            </a:r>
            <a:endParaRPr sz="1600" b="1" i="0" u="none" strike="noStrike" cap="none">
              <a:solidFill>
                <a:srgbClr val="0000FF"/>
              </a:solidFill>
              <a:latin typeface="Baskervville"/>
              <a:ea typeface="Baskervville"/>
              <a:cs typeface="Baskervville"/>
              <a:sym typeface="Baskervville"/>
            </a:endParaRPr>
          </a:p>
          <a:p>
            <a:pPr marL="457200" marR="0" lvl="0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ts val="1600"/>
              <a:buFont typeface="Baskervville"/>
              <a:buChar char="●"/>
            </a:pPr>
            <a:r>
              <a:rPr lang="en-US" sz="1600" b="1" i="0" u="none" strike="noStrike" cap="none">
                <a:solidFill>
                  <a:srgbClr val="0000FF"/>
                </a:solidFill>
                <a:latin typeface="Baskervville"/>
                <a:ea typeface="Baskervville"/>
                <a:cs typeface="Baskervville"/>
                <a:sym typeface="Baskervville"/>
              </a:rPr>
              <a:t>Need to share  responsibility with other staff and creative associate to expand and develop these conversations.</a:t>
            </a:r>
            <a:endParaRPr sz="1600" b="1" i="0" u="none" strike="noStrike" cap="none">
              <a:solidFill>
                <a:srgbClr val="0000FF"/>
              </a:solidFill>
              <a:latin typeface="Baskervville"/>
              <a:ea typeface="Baskervville"/>
              <a:cs typeface="Baskervville"/>
              <a:sym typeface="Baskervville"/>
            </a:endParaRPr>
          </a:p>
          <a:p>
            <a:pPr marL="457200" marR="0" lvl="0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ts val="1600"/>
              <a:buFont typeface="Baskervville"/>
              <a:buChar char="●"/>
            </a:pPr>
            <a:r>
              <a:rPr lang="en-US" sz="1600" b="1" i="0" u="none" strike="noStrike" cap="none">
                <a:solidFill>
                  <a:srgbClr val="0000FF"/>
                </a:solidFill>
                <a:latin typeface="Baskervville"/>
                <a:ea typeface="Baskervville"/>
                <a:cs typeface="Baskervville"/>
                <a:sym typeface="Baskervville"/>
              </a:rPr>
              <a:t>Need to be open to hearing all perspectives. </a:t>
            </a:r>
            <a:endParaRPr sz="1600" b="1" i="0" u="none" strike="noStrike" cap="none">
              <a:solidFill>
                <a:srgbClr val="0000FF"/>
              </a:solidFill>
              <a:latin typeface="Baskervville"/>
              <a:ea typeface="Baskervville"/>
              <a:cs typeface="Baskervville"/>
              <a:sym typeface="Baskervville"/>
            </a:endParaRPr>
          </a:p>
          <a:p>
            <a:pPr marL="457200" marR="0" lvl="0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ts val="1600"/>
              <a:buFont typeface="Baskervville"/>
              <a:buChar char="●"/>
            </a:pPr>
            <a:r>
              <a:rPr lang="en-US" sz="1600" b="1" i="0" u="none" strike="noStrike" cap="none">
                <a:solidFill>
                  <a:srgbClr val="0000FF"/>
                </a:solidFill>
                <a:latin typeface="Baskervville"/>
                <a:ea typeface="Baskervville"/>
                <a:cs typeface="Baskervville"/>
                <a:sym typeface="Baskervville"/>
              </a:rPr>
              <a:t>Evolving creative process.</a:t>
            </a:r>
            <a:endParaRPr sz="1600" b="1" i="0" u="none" strike="noStrike" cap="none">
              <a:solidFill>
                <a:srgbClr val="0000FF"/>
              </a:solidFill>
              <a:latin typeface="Baskervville"/>
              <a:ea typeface="Baskervville"/>
              <a:cs typeface="Baskervville"/>
              <a:sym typeface="Baskervville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FEFEF"/>
        </a:solidFill>
        <a:effectLst/>
      </p:bgPr>
    </p:bg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4"/>
          <p:cNvSpPr txBox="1">
            <a:spLocks noGrp="1"/>
          </p:cNvSpPr>
          <p:nvPr>
            <p:ph type="body" idx="1"/>
          </p:nvPr>
        </p:nvSpPr>
        <p:spPr>
          <a:xfrm>
            <a:off x="87075" y="783025"/>
            <a:ext cx="4071900" cy="607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00" bIns="4570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80"/>
              <a:buFont typeface="Arial"/>
              <a:buNone/>
            </a:pPr>
            <a:r>
              <a:rPr lang="en-US" sz="2000" i="0" u="none" strike="noStrike" cap="none">
                <a:solidFill>
                  <a:srgbClr val="FF00FF"/>
                </a:solidFill>
                <a:latin typeface="Baskervville"/>
                <a:ea typeface="Baskervville"/>
                <a:cs typeface="Baskervville"/>
                <a:sym typeface="Baskervville"/>
              </a:rPr>
              <a:t>Children and </a:t>
            </a:r>
            <a:r>
              <a:rPr lang="en-US" sz="2000">
                <a:solidFill>
                  <a:srgbClr val="FF00FF"/>
                </a:solidFill>
                <a:latin typeface="Baskervville"/>
                <a:ea typeface="Baskervville"/>
                <a:cs typeface="Baskervville"/>
                <a:sym typeface="Baskervville"/>
              </a:rPr>
              <a:t>Y</a:t>
            </a:r>
            <a:r>
              <a:rPr lang="en-US" sz="2000" i="0" u="none" strike="noStrike" cap="none">
                <a:solidFill>
                  <a:srgbClr val="FF00FF"/>
                </a:solidFill>
                <a:latin typeface="Baskervville"/>
                <a:ea typeface="Baskervville"/>
                <a:cs typeface="Baskervville"/>
                <a:sym typeface="Baskervville"/>
              </a:rPr>
              <a:t>oung People </a:t>
            </a:r>
            <a:endParaRPr sz="2000" i="0" u="none" strike="noStrike" cap="none">
              <a:solidFill>
                <a:srgbClr val="FF00FF"/>
              </a:solidFill>
              <a:latin typeface="Baskervville"/>
              <a:ea typeface="Baskervville"/>
              <a:cs typeface="Baskervville"/>
              <a:sym typeface="Baskervville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80"/>
              <a:buFont typeface="Arial"/>
              <a:buNone/>
            </a:pPr>
            <a:endParaRPr sz="1500">
              <a:latin typeface="Baskervville"/>
              <a:ea typeface="Baskervville"/>
              <a:cs typeface="Baskervville"/>
              <a:sym typeface="Baskervville"/>
            </a:endParaRPr>
          </a:p>
          <a:p>
            <a:pPr marL="457200" marR="0" lvl="0" indent="-3238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ts val="1500"/>
              <a:buFont typeface="Baskervville"/>
              <a:buChar char="●"/>
            </a:pPr>
            <a:r>
              <a:rPr lang="en-US" sz="1500">
                <a:solidFill>
                  <a:srgbClr val="0000FF"/>
                </a:solidFill>
                <a:latin typeface="Baskervville"/>
                <a:ea typeface="Baskervville"/>
                <a:cs typeface="Baskervville"/>
                <a:sym typeface="Baskervville"/>
              </a:rPr>
              <a:t>Creative Committee established</a:t>
            </a:r>
            <a:endParaRPr sz="1500">
              <a:solidFill>
                <a:srgbClr val="0000FF"/>
              </a:solidFill>
              <a:latin typeface="Baskervville"/>
              <a:ea typeface="Baskervville"/>
              <a:cs typeface="Baskervville"/>
              <a:sym typeface="Baskervville"/>
            </a:endParaRPr>
          </a:p>
          <a:p>
            <a:pPr marL="457200" marR="0" lvl="0" indent="-3238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ts val="1500"/>
              <a:buFont typeface="Baskervville"/>
              <a:buChar char="●"/>
            </a:pPr>
            <a:r>
              <a:rPr lang="en-US" sz="1500" i="0" u="none" strike="noStrike" cap="none">
                <a:solidFill>
                  <a:srgbClr val="0000FF"/>
                </a:solidFill>
                <a:latin typeface="Baskervville"/>
                <a:ea typeface="Baskervville"/>
                <a:cs typeface="Baskervville"/>
                <a:sym typeface="Baskervville"/>
              </a:rPr>
              <a:t>Zoom meetings - Year 1 held after school </a:t>
            </a:r>
            <a:endParaRPr sz="1500" i="0" u="none" strike="noStrike" cap="none">
              <a:solidFill>
                <a:srgbClr val="0000FF"/>
              </a:solidFill>
              <a:latin typeface="Baskervville"/>
              <a:ea typeface="Baskervville"/>
              <a:cs typeface="Baskervville"/>
              <a:sym typeface="Baskervville"/>
            </a:endParaRPr>
          </a:p>
          <a:p>
            <a:pPr marL="457200" marR="0" lvl="0" indent="-3238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ts val="1500"/>
              <a:buFont typeface="Baskervville"/>
              <a:buChar char="●"/>
            </a:pPr>
            <a:r>
              <a:rPr lang="en-US" sz="1500">
                <a:solidFill>
                  <a:srgbClr val="0000FF"/>
                </a:solidFill>
                <a:latin typeface="Baskervville"/>
                <a:ea typeface="Baskervville"/>
                <a:cs typeface="Baskervville"/>
                <a:sym typeface="Baskervville"/>
              </a:rPr>
              <a:t>Online format - shy students mightn’t have been vocal but engaged via email/zoom - gave them time to think and reflect.</a:t>
            </a:r>
            <a:endParaRPr sz="1500">
              <a:solidFill>
                <a:srgbClr val="0000FF"/>
              </a:solidFill>
              <a:latin typeface="Baskervville"/>
              <a:ea typeface="Baskervville"/>
              <a:cs typeface="Baskervville"/>
              <a:sym typeface="Baskervville"/>
            </a:endParaRPr>
          </a:p>
          <a:p>
            <a:pPr marL="457200" marR="0" lvl="0" indent="-3238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ts val="1500"/>
              <a:buFont typeface="Baskervville"/>
              <a:buChar char="●"/>
            </a:pPr>
            <a:r>
              <a:rPr lang="en-US" sz="1500">
                <a:solidFill>
                  <a:srgbClr val="0000FF"/>
                </a:solidFill>
                <a:latin typeface="Baskervville"/>
                <a:ea typeface="Baskervville"/>
                <a:cs typeface="Baskervville"/>
                <a:sym typeface="Baskervville"/>
              </a:rPr>
              <a:t>Creative forum created in google classroom to allow for maximum participation</a:t>
            </a:r>
            <a:endParaRPr sz="1500">
              <a:solidFill>
                <a:srgbClr val="0000FF"/>
              </a:solidFill>
              <a:latin typeface="Baskervville"/>
              <a:ea typeface="Baskervville"/>
              <a:cs typeface="Baskervville"/>
              <a:sym typeface="Baskervville"/>
            </a:endParaRPr>
          </a:p>
          <a:p>
            <a:pPr marL="457200" marR="0" lvl="0" indent="-3238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ts val="1500"/>
              <a:buFont typeface="Baskervville"/>
              <a:buChar char="●"/>
            </a:pPr>
            <a:r>
              <a:rPr lang="en-US" sz="1500">
                <a:solidFill>
                  <a:srgbClr val="0000FF"/>
                </a:solidFill>
                <a:latin typeface="Baskervville"/>
                <a:ea typeface="Baskervville"/>
                <a:cs typeface="Baskervville"/>
                <a:sym typeface="Baskervville"/>
              </a:rPr>
              <a:t>Surveys on creativity completed online.</a:t>
            </a:r>
            <a:endParaRPr sz="1500">
              <a:solidFill>
                <a:srgbClr val="0000FF"/>
              </a:solidFill>
              <a:latin typeface="Baskervville"/>
              <a:ea typeface="Baskervville"/>
              <a:cs typeface="Baskervville"/>
              <a:sym typeface="Baskervville"/>
            </a:endParaRPr>
          </a:p>
          <a:p>
            <a:pPr marL="457200" marR="0" lvl="0" indent="-3238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ts val="1500"/>
              <a:buFont typeface="Baskervville"/>
              <a:buChar char="●"/>
            </a:pPr>
            <a:r>
              <a:rPr lang="en-US" sz="1500">
                <a:solidFill>
                  <a:srgbClr val="0000FF"/>
                </a:solidFill>
                <a:latin typeface="Baskervville"/>
                <a:ea typeface="Baskervville"/>
                <a:cs typeface="Baskervville"/>
                <a:sym typeface="Baskervville"/>
              </a:rPr>
              <a:t>Year 2 - </a:t>
            </a:r>
            <a:r>
              <a:rPr lang="en-US" sz="1500" i="0" u="none" strike="noStrike" cap="none">
                <a:solidFill>
                  <a:srgbClr val="0000FF"/>
                </a:solidFill>
                <a:latin typeface="Baskervville"/>
                <a:ea typeface="Baskervville"/>
                <a:cs typeface="Baskervville"/>
                <a:sym typeface="Baskervville"/>
              </a:rPr>
              <a:t>In person meetings - </a:t>
            </a:r>
            <a:r>
              <a:rPr lang="en-US" sz="1500">
                <a:solidFill>
                  <a:srgbClr val="0000FF"/>
                </a:solidFill>
                <a:latin typeface="Baskervville"/>
                <a:ea typeface="Baskervville"/>
                <a:cs typeface="Baskervville"/>
                <a:sym typeface="Baskervville"/>
              </a:rPr>
              <a:t>brainstorming ideas, continuing the creative conversations</a:t>
            </a:r>
            <a:endParaRPr sz="1500">
              <a:solidFill>
                <a:srgbClr val="0000FF"/>
              </a:solidFill>
              <a:latin typeface="Baskervville"/>
              <a:ea typeface="Baskervville"/>
              <a:cs typeface="Baskervville"/>
              <a:sym typeface="Baskervville"/>
            </a:endParaRPr>
          </a:p>
          <a:p>
            <a:pPr marL="457200" marR="0" lvl="0" indent="-3238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ts val="1500"/>
              <a:buFont typeface="Baskervville"/>
              <a:buChar char="●"/>
            </a:pPr>
            <a:r>
              <a:rPr lang="en-US" sz="1500" i="0" u="none" strike="noStrike" cap="none">
                <a:solidFill>
                  <a:srgbClr val="0000FF"/>
                </a:solidFill>
                <a:latin typeface="Baskervville"/>
                <a:ea typeface="Baskervville"/>
                <a:cs typeface="Baskervville"/>
                <a:sym typeface="Baskervville"/>
              </a:rPr>
              <a:t>Role of committee - </a:t>
            </a:r>
            <a:r>
              <a:rPr lang="en-US" sz="1500">
                <a:solidFill>
                  <a:srgbClr val="0000FF"/>
                </a:solidFill>
                <a:latin typeface="Baskervville"/>
                <a:ea typeface="Baskervville"/>
                <a:cs typeface="Baskervville"/>
                <a:sym typeface="Baskervville"/>
              </a:rPr>
              <a:t>Involved in planning, sharing ideas and </a:t>
            </a:r>
            <a:r>
              <a:rPr lang="en-US" sz="1500" i="0" u="none" strike="noStrike" cap="none">
                <a:solidFill>
                  <a:srgbClr val="0000FF"/>
                </a:solidFill>
                <a:latin typeface="Baskervville"/>
                <a:ea typeface="Baskervville"/>
                <a:cs typeface="Baskervville"/>
                <a:sym typeface="Baskervville"/>
              </a:rPr>
              <a:t>organising the creative schools week</a:t>
            </a:r>
            <a:r>
              <a:rPr lang="en-US" sz="1500">
                <a:solidFill>
                  <a:srgbClr val="0000FF"/>
                </a:solidFill>
                <a:latin typeface="Baskervville"/>
                <a:ea typeface="Baskervville"/>
                <a:cs typeface="Baskervville"/>
                <a:sym typeface="Baskervville"/>
              </a:rPr>
              <a:t>, photography competition etc.. </a:t>
            </a:r>
            <a:endParaRPr sz="1500">
              <a:solidFill>
                <a:srgbClr val="0000FF"/>
              </a:solidFill>
              <a:latin typeface="Baskervville"/>
              <a:ea typeface="Baskervville"/>
              <a:cs typeface="Baskervville"/>
              <a:sym typeface="Baskervville"/>
            </a:endParaRPr>
          </a:p>
          <a:p>
            <a:pPr marL="457200" marR="0" lvl="0" indent="-3238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ts val="1500"/>
              <a:buFont typeface="Baskervville"/>
              <a:buChar char="●"/>
            </a:pPr>
            <a:r>
              <a:rPr lang="en-US" sz="1500">
                <a:solidFill>
                  <a:srgbClr val="0000FF"/>
                </a:solidFill>
                <a:latin typeface="Baskervville"/>
                <a:ea typeface="Baskervville"/>
                <a:cs typeface="Baskervville"/>
                <a:sym typeface="Baskervville"/>
              </a:rPr>
              <a:t>Reflections with students - learning about the creative process - from concept to execution/realisation.</a:t>
            </a:r>
            <a:endParaRPr sz="1500">
              <a:solidFill>
                <a:srgbClr val="0000FF"/>
              </a:solidFill>
              <a:latin typeface="Baskervville"/>
              <a:ea typeface="Baskervville"/>
              <a:cs typeface="Baskervville"/>
              <a:sym typeface="Baskervville"/>
            </a:endParaRPr>
          </a:p>
          <a:p>
            <a:pPr marL="457200" marR="0" lvl="0" indent="-3238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ts val="1500"/>
              <a:buFont typeface="Baskervville"/>
              <a:buChar char="●"/>
            </a:pPr>
            <a:r>
              <a:rPr lang="en-US" sz="1500" i="0" u="none" strike="noStrike" cap="none">
                <a:solidFill>
                  <a:srgbClr val="0000FF"/>
                </a:solidFill>
                <a:latin typeface="Baskervville"/>
                <a:ea typeface="Baskervville"/>
                <a:cs typeface="Baskervville"/>
                <a:sym typeface="Baskervville"/>
              </a:rPr>
              <a:t>Podcast</a:t>
            </a:r>
            <a:r>
              <a:rPr lang="en-US" sz="1500">
                <a:solidFill>
                  <a:srgbClr val="0000FF"/>
                </a:solidFill>
                <a:latin typeface="Baskervville"/>
                <a:ea typeface="Baskervville"/>
                <a:cs typeface="Baskervville"/>
                <a:sym typeface="Baskervville"/>
              </a:rPr>
              <a:t>: </a:t>
            </a:r>
            <a:r>
              <a:rPr lang="en-US" sz="1500" u="sng">
                <a:solidFill>
                  <a:srgbClr val="0000FF"/>
                </a:solidFill>
                <a:latin typeface="Baskervville"/>
                <a:ea typeface="Baskervville"/>
                <a:cs typeface="Baskervville"/>
                <a:sym typeface="Baskervville"/>
                <a:hlinkClick r:id="rId3">
                  <a:extLst>
                    <a:ext uri="{A12FA001-AC4F-418D-AE19-62706E023703}">
                      <ahyp:hlinkClr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val="tx"/>
                    </a:ext>
                  </a:extLst>
                </a:hlinkClick>
              </a:rPr>
              <a:t>https://anchor.fm/fiona-lawton7/episodes/St--Colmans-Community-College-e1i8d2r</a:t>
            </a:r>
            <a:endParaRPr sz="1500">
              <a:solidFill>
                <a:srgbClr val="0000FF"/>
              </a:solidFill>
              <a:latin typeface="Baskervville"/>
              <a:ea typeface="Baskervville"/>
              <a:cs typeface="Baskervville"/>
              <a:sym typeface="Baskervville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2280"/>
              <a:buFont typeface="Arial"/>
              <a:buNone/>
            </a:pPr>
            <a:endParaRPr sz="1500">
              <a:latin typeface="Baskervville"/>
              <a:ea typeface="Baskervville"/>
              <a:cs typeface="Baskervville"/>
              <a:sym typeface="Baskervville"/>
            </a:endParaRPr>
          </a:p>
        </p:txBody>
      </p:sp>
      <p:pic>
        <p:nvPicPr>
          <p:cNvPr id="49" name="Google Shape;49;p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378737" y="59950"/>
            <a:ext cx="2528450" cy="1650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0" name="Google Shape;50;p4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517488" y="1836475"/>
            <a:ext cx="4071924" cy="1709650"/>
          </a:xfrm>
          <a:prstGeom prst="rect">
            <a:avLst/>
          </a:prstGeom>
          <a:noFill/>
          <a:ln>
            <a:noFill/>
          </a:ln>
        </p:spPr>
      </p:pic>
      <p:pic>
        <p:nvPicPr>
          <p:cNvPr id="51" name="Google Shape;51;p4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6933475" y="3277625"/>
            <a:ext cx="2109850" cy="1844375"/>
          </a:xfrm>
          <a:prstGeom prst="rect">
            <a:avLst/>
          </a:prstGeom>
          <a:noFill/>
          <a:ln>
            <a:noFill/>
          </a:ln>
        </p:spPr>
      </p:pic>
      <p:pic>
        <p:nvPicPr>
          <p:cNvPr id="52" name="Google Shape;52;p4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4360900" y="4415750"/>
            <a:ext cx="3048850" cy="2306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53" name="Google Shape;53;p4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7551595" y="5289845"/>
            <a:ext cx="1230600" cy="1230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FEFEF"/>
        </a:solidFill>
        <a:effectLst/>
      </p:bgPr>
    </p:bg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g18789569930_0_0"/>
          <p:cNvSpPr txBox="1"/>
          <p:nvPr/>
        </p:nvSpPr>
        <p:spPr>
          <a:xfrm>
            <a:off x="3083500" y="2741200"/>
            <a:ext cx="3977700" cy="50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100" b="1">
              <a:solidFill>
                <a:srgbClr val="CC0000"/>
              </a:solidFill>
              <a:latin typeface="Baskervville"/>
              <a:ea typeface="Baskervville"/>
              <a:cs typeface="Baskervville"/>
              <a:sym typeface="Baskervville"/>
            </a:endParaRPr>
          </a:p>
        </p:txBody>
      </p:sp>
      <p:sp>
        <p:nvSpPr>
          <p:cNvPr id="60" name="Google Shape;60;g18789569930_0_0"/>
          <p:cNvSpPr txBox="1"/>
          <p:nvPr/>
        </p:nvSpPr>
        <p:spPr>
          <a:xfrm>
            <a:off x="454600" y="2078250"/>
            <a:ext cx="17487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61;g18789569930_0_0"/>
          <p:cNvSpPr txBox="1"/>
          <p:nvPr/>
        </p:nvSpPr>
        <p:spPr>
          <a:xfrm rot="-1094817">
            <a:off x="392578" y="1507604"/>
            <a:ext cx="2457577" cy="584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600">
              <a:solidFill>
                <a:srgbClr val="0000FF"/>
              </a:solidFill>
              <a:latin typeface="Baskervville"/>
              <a:ea typeface="Baskervville"/>
              <a:cs typeface="Baskervville"/>
              <a:sym typeface="Baskervville"/>
            </a:endParaRPr>
          </a:p>
        </p:txBody>
      </p:sp>
      <p:sp>
        <p:nvSpPr>
          <p:cNvPr id="62" name="Google Shape;62;g18789569930_0_0"/>
          <p:cNvSpPr txBox="1"/>
          <p:nvPr/>
        </p:nvSpPr>
        <p:spPr>
          <a:xfrm>
            <a:off x="1140400" y="4249950"/>
            <a:ext cx="28347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63;g18789569930_0_0"/>
          <p:cNvSpPr/>
          <p:nvPr/>
        </p:nvSpPr>
        <p:spPr>
          <a:xfrm>
            <a:off x="843225" y="4238525"/>
            <a:ext cx="2686200" cy="2503200"/>
          </a:xfrm>
          <a:prstGeom prst="ellipse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00">
                <a:solidFill>
                  <a:srgbClr val="0000FF"/>
                </a:solidFill>
                <a:latin typeface="Baskervville"/>
                <a:ea typeface="Baskervville"/>
                <a:cs typeface="Baskervville"/>
                <a:sym typeface="Baskervville"/>
              </a:rPr>
              <a:t>“Creativity is making stuff by me for me”</a:t>
            </a:r>
            <a:endParaRPr/>
          </a:p>
        </p:txBody>
      </p:sp>
      <p:sp>
        <p:nvSpPr>
          <p:cNvPr id="64" name="Google Shape;64;g18789569930_0_0"/>
          <p:cNvSpPr/>
          <p:nvPr/>
        </p:nvSpPr>
        <p:spPr>
          <a:xfrm>
            <a:off x="4569400" y="569500"/>
            <a:ext cx="3920400" cy="2023200"/>
          </a:xfrm>
          <a:prstGeom prst="ellipse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rgbClr val="FF00FF"/>
                </a:solidFill>
                <a:latin typeface="Baskervville"/>
                <a:ea typeface="Baskervville"/>
                <a:cs typeface="Baskervville"/>
                <a:sym typeface="Baskervville"/>
              </a:rPr>
              <a:t>“Creativity is being able to do what you want!”</a:t>
            </a:r>
            <a:endParaRPr sz="2400" b="1">
              <a:solidFill>
                <a:srgbClr val="FF00FF"/>
              </a:solidFill>
              <a:latin typeface="Baskervville"/>
              <a:ea typeface="Baskervville"/>
              <a:cs typeface="Baskervville"/>
              <a:sym typeface="Baskervville"/>
            </a:endParaRPr>
          </a:p>
        </p:txBody>
      </p:sp>
      <p:sp>
        <p:nvSpPr>
          <p:cNvPr id="65" name="Google Shape;65;g18789569930_0_0"/>
          <p:cNvSpPr/>
          <p:nvPr/>
        </p:nvSpPr>
        <p:spPr>
          <a:xfrm>
            <a:off x="1883375" y="2125950"/>
            <a:ext cx="4777800" cy="2606100"/>
          </a:xfrm>
          <a:prstGeom prst="ellipse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100" b="1">
                <a:solidFill>
                  <a:srgbClr val="CC0000"/>
                </a:solidFill>
                <a:latin typeface="Baskervville"/>
                <a:ea typeface="Baskervville"/>
                <a:cs typeface="Baskervville"/>
                <a:sym typeface="Baskervville"/>
              </a:rPr>
              <a:t>“Creativity is being able to do what you want and think of different things compared to other people, being different.”</a:t>
            </a:r>
            <a:endParaRPr/>
          </a:p>
        </p:txBody>
      </p:sp>
      <p:sp>
        <p:nvSpPr>
          <p:cNvPr id="66" name="Google Shape;66;g18789569930_0_0"/>
          <p:cNvSpPr/>
          <p:nvPr/>
        </p:nvSpPr>
        <p:spPr>
          <a:xfrm>
            <a:off x="61225" y="683800"/>
            <a:ext cx="3120300" cy="2114400"/>
          </a:xfrm>
          <a:prstGeom prst="ellipse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700" b="1">
                <a:solidFill>
                  <a:srgbClr val="351C75"/>
                </a:solidFill>
                <a:latin typeface="Baskervville"/>
                <a:ea typeface="Baskervville"/>
                <a:cs typeface="Baskervville"/>
                <a:sym typeface="Baskervville"/>
              </a:rPr>
              <a:t>“He had us look deeply into the colours and shapes in the picture, something just clicked instantly!”</a:t>
            </a:r>
            <a:endParaRPr sz="1700" b="1">
              <a:solidFill>
                <a:srgbClr val="351C75"/>
              </a:solidFill>
              <a:latin typeface="Baskervville"/>
              <a:ea typeface="Baskervville"/>
              <a:cs typeface="Baskervville"/>
              <a:sym typeface="Baskervville"/>
            </a:endParaRPr>
          </a:p>
        </p:txBody>
      </p:sp>
      <p:sp>
        <p:nvSpPr>
          <p:cNvPr id="67" name="Google Shape;67;g18789569930_0_0"/>
          <p:cNvSpPr/>
          <p:nvPr/>
        </p:nvSpPr>
        <p:spPr>
          <a:xfrm>
            <a:off x="4706575" y="4318525"/>
            <a:ext cx="3360300" cy="1897500"/>
          </a:xfrm>
          <a:prstGeom prst="ellipse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 b="1">
                <a:solidFill>
                  <a:srgbClr val="00FF00"/>
                </a:solidFill>
                <a:latin typeface="Baskervville"/>
                <a:ea typeface="Baskervville"/>
                <a:cs typeface="Baskervville"/>
                <a:sym typeface="Baskervville"/>
              </a:rPr>
              <a:t>“I like the way I can express myself”</a:t>
            </a:r>
            <a:endParaRPr sz="2200" b="1">
              <a:solidFill>
                <a:srgbClr val="00FF00"/>
              </a:solidFill>
              <a:latin typeface="Baskervville"/>
              <a:ea typeface="Baskervville"/>
              <a:cs typeface="Baskervville"/>
              <a:sym typeface="Baskervville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9D9D9"/>
        </a:solidFill>
        <a:effectLst/>
      </p:bgPr>
    </p:bg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g184e673aac1_0_38"/>
          <p:cNvSpPr txBox="1">
            <a:spLocks noGrp="1"/>
          </p:cNvSpPr>
          <p:nvPr>
            <p:ph type="body" idx="1"/>
          </p:nvPr>
        </p:nvSpPr>
        <p:spPr>
          <a:xfrm>
            <a:off x="216536" y="883502"/>
            <a:ext cx="4968600" cy="381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00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450"/>
              </a:spcAft>
              <a:buSzPts val="1400"/>
              <a:buNone/>
            </a:pPr>
            <a:r>
              <a:rPr lang="en-US">
                <a:solidFill>
                  <a:srgbClr val="0000FF"/>
                </a:solidFill>
              </a:rPr>
              <a:t>Understand Phase</a:t>
            </a:r>
            <a:endParaRPr>
              <a:solidFill>
                <a:srgbClr val="0000FF"/>
              </a:solidFill>
            </a:endParaRPr>
          </a:p>
        </p:txBody>
      </p:sp>
      <p:grpSp>
        <p:nvGrpSpPr>
          <p:cNvPr id="74" name="Google Shape;74;g184e673aac1_0_38"/>
          <p:cNvGrpSpPr/>
          <p:nvPr/>
        </p:nvGrpSpPr>
        <p:grpSpPr>
          <a:xfrm>
            <a:off x="321804" y="937786"/>
            <a:ext cx="6119470" cy="5920119"/>
            <a:chOff x="2256567" y="677103"/>
            <a:chExt cx="4036590" cy="3713070"/>
          </a:xfrm>
        </p:grpSpPr>
        <p:sp>
          <p:nvSpPr>
            <p:cNvPr id="75" name="Google Shape;75;g184e673aac1_0_38"/>
            <p:cNvSpPr/>
            <p:nvPr/>
          </p:nvSpPr>
          <p:spPr>
            <a:xfrm rot="-6596588">
              <a:off x="3726388" y="3510395"/>
              <a:ext cx="771357" cy="771357"/>
            </a:xfrm>
            <a:prstGeom prst="ellipse">
              <a:avLst/>
            </a:prstGeom>
            <a:solidFill>
              <a:srgbClr val="D686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" name="Google Shape;76;g184e673aac1_0_38"/>
            <p:cNvSpPr/>
            <p:nvPr/>
          </p:nvSpPr>
          <p:spPr>
            <a:xfrm rot="-6599386">
              <a:off x="2318596" y="1407533"/>
              <a:ext cx="440541" cy="440541"/>
            </a:xfrm>
            <a:prstGeom prst="ellipse">
              <a:avLst/>
            </a:prstGeom>
            <a:solidFill>
              <a:srgbClr val="D686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" name="Google Shape;77;g184e673aac1_0_38"/>
            <p:cNvSpPr/>
            <p:nvPr/>
          </p:nvSpPr>
          <p:spPr>
            <a:xfrm rot="-6598839">
              <a:off x="2887641" y="2346984"/>
              <a:ext cx="1199287" cy="1199287"/>
            </a:xfrm>
            <a:prstGeom prst="ellipse">
              <a:avLst/>
            </a:prstGeom>
            <a:solidFill>
              <a:srgbClr val="D686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" name="Google Shape;78;g184e673aac1_0_38"/>
            <p:cNvSpPr/>
            <p:nvPr/>
          </p:nvSpPr>
          <p:spPr>
            <a:xfrm rot="-6598620">
              <a:off x="4374916" y="913763"/>
              <a:ext cx="1681581" cy="1681581"/>
            </a:xfrm>
            <a:prstGeom prst="ellipse">
              <a:avLst/>
            </a:prstGeom>
            <a:solidFill>
              <a:srgbClr val="D686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9" name="Google Shape;79;g184e673aac1_0_38"/>
            <p:cNvSpPr/>
            <p:nvPr/>
          </p:nvSpPr>
          <p:spPr>
            <a:xfrm rot="-6597914">
              <a:off x="2675276" y="1216320"/>
              <a:ext cx="1314395" cy="1442703"/>
            </a:xfrm>
            <a:prstGeom prst="ellipse">
              <a:avLst/>
            </a:prstGeom>
            <a:solidFill>
              <a:srgbClr val="701C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0" name="Google Shape;80;g184e673aac1_0_38"/>
            <p:cNvSpPr/>
            <p:nvPr/>
          </p:nvSpPr>
          <p:spPr>
            <a:xfrm rot="-6597701">
              <a:off x="3267625" y="1113818"/>
              <a:ext cx="274172" cy="274172"/>
            </a:xfrm>
            <a:prstGeom prst="ellipse">
              <a:avLst/>
            </a:prstGeom>
            <a:solidFill>
              <a:srgbClr val="D686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81" name="Google Shape;81;g184e673aac1_0_38"/>
          <p:cNvGrpSpPr/>
          <p:nvPr/>
        </p:nvGrpSpPr>
        <p:grpSpPr>
          <a:xfrm>
            <a:off x="4114235" y="2571217"/>
            <a:ext cx="4266305" cy="4128330"/>
            <a:chOff x="4447194" y="1815766"/>
            <a:chExt cx="2503553" cy="2440200"/>
          </a:xfrm>
        </p:grpSpPr>
        <p:sp>
          <p:nvSpPr>
            <p:cNvPr id="82" name="Google Shape;82;g184e673aac1_0_38"/>
            <p:cNvSpPr/>
            <p:nvPr/>
          </p:nvSpPr>
          <p:spPr>
            <a:xfrm>
              <a:off x="4447194" y="1815766"/>
              <a:ext cx="2440200" cy="2440200"/>
            </a:xfrm>
            <a:prstGeom prst="ellipse">
              <a:avLst/>
            </a:prstGeom>
            <a:solidFill>
              <a:srgbClr val="551561"/>
            </a:solidFill>
            <a:ln>
              <a:noFill/>
            </a:ln>
            <a:effectLst>
              <a:outerShdw blurRad="228600" dist="50800" dir="5400000" algn="tl" rotWithShape="0">
                <a:srgbClr val="000000">
                  <a:alpha val="54509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3" name="Google Shape;83;g184e673aac1_0_38"/>
            <p:cNvSpPr txBox="1"/>
            <p:nvPr/>
          </p:nvSpPr>
          <p:spPr>
            <a:xfrm>
              <a:off x="4593947" y="2187179"/>
              <a:ext cx="2356800" cy="1626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300"/>
                <a:buFont typeface="Arial"/>
                <a:buNone/>
              </a:pPr>
              <a:r>
                <a:rPr lang="en-US" sz="2300" b="1" i="0" u="none" strike="noStrike" cap="none">
                  <a:solidFill>
                    <a:srgbClr val="FFFF00"/>
                  </a:solidFill>
                  <a:latin typeface="Baskervville"/>
                  <a:ea typeface="Baskervville"/>
                  <a:cs typeface="Baskervville"/>
                  <a:sym typeface="Baskervville"/>
                </a:rPr>
                <a:t>Creative Conversations</a:t>
              </a:r>
              <a:endParaRPr sz="2300" b="1" i="0" u="none" strike="noStrike" cap="none">
                <a:solidFill>
                  <a:srgbClr val="FFFF00"/>
                </a:solidFill>
                <a:latin typeface="Baskervville"/>
                <a:ea typeface="Baskervville"/>
                <a:cs typeface="Baskervville"/>
                <a:sym typeface="Baskervville"/>
              </a:endParaRPr>
            </a:p>
          </p:txBody>
        </p:sp>
      </p:grpSp>
      <p:grpSp>
        <p:nvGrpSpPr>
          <p:cNvPr id="84" name="Google Shape;84;g184e673aac1_0_38"/>
          <p:cNvGrpSpPr/>
          <p:nvPr/>
        </p:nvGrpSpPr>
        <p:grpSpPr>
          <a:xfrm>
            <a:off x="3110127" y="3425787"/>
            <a:ext cx="1670687" cy="1643635"/>
            <a:chOff x="3490737" y="1374053"/>
            <a:chExt cx="1423800" cy="1423800"/>
          </a:xfrm>
        </p:grpSpPr>
        <p:sp>
          <p:nvSpPr>
            <p:cNvPr id="85" name="Google Shape;85;g184e673aac1_0_38"/>
            <p:cNvSpPr/>
            <p:nvPr/>
          </p:nvSpPr>
          <p:spPr>
            <a:xfrm>
              <a:off x="3490737" y="1374053"/>
              <a:ext cx="1423800" cy="1423800"/>
            </a:xfrm>
            <a:prstGeom prst="ellipse">
              <a:avLst/>
            </a:prstGeom>
            <a:solidFill>
              <a:srgbClr val="701C7F"/>
            </a:solidFill>
            <a:ln>
              <a:noFill/>
            </a:ln>
            <a:effectLst>
              <a:outerShdw blurRad="228600" dist="50800" dir="5400000" algn="tl" rotWithShape="0">
                <a:srgbClr val="000000">
                  <a:alpha val="54509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" name="Google Shape;86;g184e673aac1_0_38"/>
            <p:cNvSpPr txBox="1"/>
            <p:nvPr/>
          </p:nvSpPr>
          <p:spPr>
            <a:xfrm>
              <a:off x="3718754" y="1613603"/>
              <a:ext cx="967800" cy="944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700"/>
                <a:buFont typeface="Arial"/>
                <a:buNone/>
              </a:pPr>
              <a:r>
                <a:rPr lang="en-US" sz="1700" b="0" i="0" u="none" strike="noStrike" cap="none">
                  <a:solidFill>
                    <a:srgbClr val="FFFF00"/>
                  </a:solidFill>
                  <a:latin typeface="Baskervville"/>
                  <a:ea typeface="Baskervville"/>
                  <a:cs typeface="Baskervville"/>
                  <a:sym typeface="Baskervville"/>
                </a:rPr>
                <a:t>Surveys</a:t>
              </a:r>
              <a:endParaRPr sz="1700" b="0" i="0" u="none" strike="noStrike" cap="none">
                <a:solidFill>
                  <a:srgbClr val="FFFF00"/>
                </a:solidFill>
                <a:latin typeface="Baskervville"/>
                <a:ea typeface="Baskervville"/>
                <a:cs typeface="Baskervville"/>
                <a:sym typeface="Baskervville"/>
              </a:endParaRPr>
            </a:p>
          </p:txBody>
        </p:sp>
      </p:grpSp>
      <p:sp>
        <p:nvSpPr>
          <p:cNvPr id="87" name="Google Shape;87;g184e673aac1_0_38"/>
          <p:cNvSpPr txBox="1"/>
          <p:nvPr/>
        </p:nvSpPr>
        <p:spPr>
          <a:xfrm>
            <a:off x="4114225" y="2107425"/>
            <a:ext cx="1130100" cy="83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0" i="0" u="none" strike="noStrike" cap="none">
                <a:solidFill>
                  <a:srgbClr val="FFFF00"/>
                </a:solidFill>
                <a:latin typeface="Baskervville"/>
                <a:ea typeface="Baskervville"/>
                <a:cs typeface="Baskervville"/>
                <a:sym typeface="Baskervville"/>
              </a:rPr>
              <a:t>Identifying strengths and needs</a:t>
            </a:r>
            <a:endParaRPr sz="1400" b="0" i="0" u="none" strike="noStrike" cap="none">
              <a:solidFill>
                <a:srgbClr val="FFFF00"/>
              </a:solidFill>
              <a:latin typeface="Baskervville"/>
              <a:ea typeface="Baskervville"/>
              <a:cs typeface="Baskervville"/>
              <a:sym typeface="Baskervville"/>
            </a:endParaRPr>
          </a:p>
        </p:txBody>
      </p:sp>
      <p:sp>
        <p:nvSpPr>
          <p:cNvPr id="88" name="Google Shape;88;g184e673aac1_0_38"/>
          <p:cNvSpPr txBox="1"/>
          <p:nvPr/>
        </p:nvSpPr>
        <p:spPr>
          <a:xfrm>
            <a:off x="1497925" y="4219734"/>
            <a:ext cx="1423800" cy="83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0" i="0" u="none" strike="noStrike" cap="none">
                <a:solidFill>
                  <a:srgbClr val="FFFF00"/>
                </a:solidFill>
                <a:latin typeface="Baskervville"/>
                <a:ea typeface="Baskervville"/>
                <a:cs typeface="Baskervville"/>
                <a:sym typeface="Baskervville"/>
              </a:rPr>
              <a:t>Mobilising the school community</a:t>
            </a:r>
            <a:endParaRPr sz="1400" b="0" i="0" u="none" strike="noStrike" cap="none">
              <a:solidFill>
                <a:srgbClr val="FFFF00"/>
              </a:solidFill>
              <a:latin typeface="Baskervville"/>
              <a:ea typeface="Baskervville"/>
              <a:cs typeface="Baskervville"/>
              <a:sym typeface="Baskervville"/>
            </a:endParaRPr>
          </a:p>
        </p:txBody>
      </p:sp>
      <p:sp>
        <p:nvSpPr>
          <p:cNvPr id="89" name="Google Shape;89;g184e673aac1_0_38"/>
          <p:cNvSpPr/>
          <p:nvPr/>
        </p:nvSpPr>
        <p:spPr>
          <a:xfrm rot="-6569828">
            <a:off x="3042040" y="1692087"/>
            <a:ext cx="951883" cy="933604"/>
          </a:xfrm>
          <a:prstGeom prst="ellipse">
            <a:avLst/>
          </a:prstGeom>
          <a:solidFill>
            <a:srgbClr val="701C7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0" name="Google Shape;90;g184e673aac1_0_38"/>
          <p:cNvSpPr txBox="1"/>
          <p:nvPr/>
        </p:nvSpPr>
        <p:spPr>
          <a:xfrm>
            <a:off x="3110125" y="1851100"/>
            <a:ext cx="1004100" cy="6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0" i="0" u="none" strike="noStrike" cap="none">
                <a:solidFill>
                  <a:srgbClr val="FFFF00"/>
                </a:solidFill>
                <a:latin typeface="Baskervville"/>
                <a:ea typeface="Baskervville"/>
                <a:cs typeface="Baskervville"/>
                <a:sym typeface="Baskervville"/>
              </a:rPr>
              <a:t>Interim Reports</a:t>
            </a:r>
            <a:endParaRPr sz="1400" b="0" i="0" u="none" strike="noStrike" cap="none">
              <a:solidFill>
                <a:srgbClr val="FFFF00"/>
              </a:solidFill>
              <a:latin typeface="Baskervville"/>
              <a:ea typeface="Baskervville"/>
              <a:cs typeface="Baskervville"/>
              <a:sym typeface="Baskervville"/>
            </a:endParaRPr>
          </a:p>
        </p:txBody>
      </p:sp>
      <p:sp>
        <p:nvSpPr>
          <p:cNvPr id="91" name="Google Shape;91;g184e673aac1_0_38"/>
          <p:cNvSpPr txBox="1"/>
          <p:nvPr/>
        </p:nvSpPr>
        <p:spPr>
          <a:xfrm>
            <a:off x="2592700" y="5724600"/>
            <a:ext cx="1192500" cy="83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0" i="0" u="none" strike="noStrike" cap="none">
                <a:solidFill>
                  <a:srgbClr val="FFFF00"/>
                </a:solidFill>
                <a:latin typeface="Baskervville"/>
                <a:ea typeface="Baskervville"/>
                <a:cs typeface="Baskervville"/>
                <a:sym typeface="Baskervville"/>
              </a:rPr>
              <a:t>Developing vision and aims</a:t>
            </a:r>
            <a:endParaRPr sz="1400" b="0" i="0" u="none" strike="noStrike" cap="none">
              <a:solidFill>
                <a:srgbClr val="FFFF00"/>
              </a:solidFill>
              <a:latin typeface="Baskervville"/>
              <a:ea typeface="Baskervville"/>
              <a:cs typeface="Baskervville"/>
              <a:sym typeface="Baskervville"/>
            </a:endParaRPr>
          </a:p>
        </p:txBody>
      </p:sp>
      <p:pic>
        <p:nvPicPr>
          <p:cNvPr id="92" name="Google Shape;92;g184e673aac1_0_3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1362590">
            <a:off x="5428304" y="695001"/>
            <a:ext cx="3438746" cy="1643651"/>
          </a:xfrm>
          <a:prstGeom prst="rect">
            <a:avLst/>
          </a:prstGeom>
          <a:noFill/>
          <a:ln>
            <a:noFill/>
          </a:ln>
        </p:spPr>
      </p:pic>
      <p:pic>
        <p:nvPicPr>
          <p:cNvPr id="93" name="Google Shape;93;g184e673aac1_0_3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rot="-1349024">
            <a:off x="254650" y="4563675"/>
            <a:ext cx="1476774" cy="2091426"/>
          </a:xfrm>
          <a:prstGeom prst="rect">
            <a:avLst/>
          </a:prstGeom>
          <a:noFill/>
          <a:ln>
            <a:noFill/>
          </a:ln>
        </p:spPr>
      </p:pic>
      <p:sp>
        <p:nvSpPr>
          <p:cNvPr id="94" name="Google Shape;94;g184e673aac1_0_38"/>
          <p:cNvSpPr txBox="1"/>
          <p:nvPr/>
        </p:nvSpPr>
        <p:spPr>
          <a:xfrm>
            <a:off x="1204925" y="2379075"/>
            <a:ext cx="1515300" cy="104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rgbClr val="FFFF00"/>
                </a:solidFill>
                <a:latin typeface="Baskervville"/>
                <a:ea typeface="Baskervville"/>
                <a:cs typeface="Baskervville"/>
                <a:sym typeface="Baskervville"/>
              </a:rPr>
              <a:t>Thematic planning for whole school paricipation</a:t>
            </a:r>
            <a:endParaRPr>
              <a:solidFill>
                <a:srgbClr val="FFFF00"/>
              </a:solidFill>
              <a:latin typeface="Baskervville"/>
              <a:ea typeface="Baskervville"/>
              <a:cs typeface="Baskervville"/>
              <a:sym typeface="Baskervville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9D9D9"/>
        </a:solidFill>
        <a:effectLst/>
      </p:bgPr>
    </p:bg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7"/>
          <p:cNvSpPr txBox="1">
            <a:spLocks noGrp="1"/>
          </p:cNvSpPr>
          <p:nvPr>
            <p:ph type="body" idx="1"/>
          </p:nvPr>
        </p:nvSpPr>
        <p:spPr>
          <a:xfrm>
            <a:off x="132900" y="3958475"/>
            <a:ext cx="4126800" cy="283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00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2280"/>
              <a:buFont typeface="Arial"/>
              <a:buNone/>
            </a:pPr>
            <a:r>
              <a:rPr lang="en-US" sz="2000">
                <a:solidFill>
                  <a:srgbClr val="FF00FF"/>
                </a:solidFill>
                <a:latin typeface="Baskervville"/>
                <a:ea typeface="Baskervville"/>
                <a:cs typeface="Baskervville"/>
                <a:sym typeface="Baskervville"/>
              </a:rPr>
              <a:t>Benefits  of Creative Schools Week</a:t>
            </a:r>
            <a:endParaRPr sz="2000">
              <a:solidFill>
                <a:srgbClr val="FF00FF"/>
              </a:solidFill>
              <a:latin typeface="Baskervville"/>
              <a:ea typeface="Baskervville"/>
              <a:cs typeface="Baskervville"/>
              <a:sym typeface="Baskervville"/>
            </a:endParaRPr>
          </a:p>
          <a:p>
            <a:pPr marL="457200" lvl="0" indent="-3175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00FF"/>
              </a:buClr>
              <a:buSzPts val="1400"/>
              <a:buFont typeface="Baskervville"/>
              <a:buChar char="●"/>
            </a:pPr>
            <a:r>
              <a:rPr lang="en-US" sz="1400">
                <a:solidFill>
                  <a:srgbClr val="0000FF"/>
                </a:solidFill>
                <a:latin typeface="Baskervville"/>
                <a:ea typeface="Baskervville"/>
                <a:cs typeface="Baskervville"/>
                <a:sym typeface="Baskervville"/>
              </a:rPr>
              <a:t>Directly fed into the exploratory and understand phase.</a:t>
            </a:r>
            <a:endParaRPr sz="1400">
              <a:solidFill>
                <a:srgbClr val="0000FF"/>
              </a:solidFill>
              <a:latin typeface="Baskervville"/>
              <a:ea typeface="Baskervville"/>
              <a:cs typeface="Baskervville"/>
              <a:sym typeface="Baskervville"/>
            </a:endParaRPr>
          </a:p>
          <a:p>
            <a:pPr marL="45720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ts val="1400"/>
              <a:buFont typeface="Baskervville"/>
              <a:buChar char="●"/>
            </a:pPr>
            <a:r>
              <a:rPr lang="en-US" sz="1400">
                <a:solidFill>
                  <a:srgbClr val="0000FF"/>
                </a:solidFill>
                <a:latin typeface="Baskervville"/>
                <a:ea typeface="Baskervville"/>
                <a:cs typeface="Baskervville"/>
                <a:sym typeface="Baskervville"/>
              </a:rPr>
              <a:t>Poetry student and affect on school community</a:t>
            </a:r>
            <a:endParaRPr sz="1400">
              <a:solidFill>
                <a:srgbClr val="0000FF"/>
              </a:solidFill>
              <a:latin typeface="Baskervville"/>
              <a:ea typeface="Baskervville"/>
              <a:cs typeface="Baskervville"/>
              <a:sym typeface="Baskervville"/>
            </a:endParaRPr>
          </a:p>
          <a:p>
            <a:pPr marL="45720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ts val="1400"/>
              <a:buFont typeface="Baskervville"/>
              <a:buChar char="●"/>
            </a:pPr>
            <a:r>
              <a:rPr lang="en-US" sz="1400">
                <a:solidFill>
                  <a:srgbClr val="0000FF"/>
                </a:solidFill>
                <a:latin typeface="Baskervville"/>
                <a:ea typeface="Baskervville"/>
                <a:cs typeface="Baskervville"/>
                <a:sym typeface="Baskervville"/>
              </a:rPr>
              <a:t>Helped to Mobilise the  school community after initial reticence.</a:t>
            </a:r>
            <a:endParaRPr sz="1400">
              <a:solidFill>
                <a:srgbClr val="0000FF"/>
              </a:solidFill>
              <a:latin typeface="Baskervville"/>
              <a:ea typeface="Baskervville"/>
              <a:cs typeface="Baskervville"/>
              <a:sym typeface="Baskervville"/>
            </a:endParaRPr>
          </a:p>
          <a:p>
            <a:pPr marL="45720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ts val="1400"/>
              <a:buFont typeface="Baskervville"/>
              <a:buChar char="●"/>
            </a:pPr>
            <a:r>
              <a:rPr lang="en-US" sz="1400">
                <a:solidFill>
                  <a:srgbClr val="0000FF"/>
                </a:solidFill>
                <a:latin typeface="Baskervville"/>
                <a:ea typeface="Baskervville"/>
                <a:cs typeface="Baskervville"/>
                <a:sym typeface="Baskervville"/>
              </a:rPr>
              <a:t>Helped to raise the profile of the arts and creativity - having the structure allowed for buy in from management - e.g. Christmas Lights Project</a:t>
            </a:r>
            <a:endParaRPr sz="1400">
              <a:solidFill>
                <a:srgbClr val="0000FF"/>
              </a:solidFill>
              <a:latin typeface="Baskervville"/>
              <a:ea typeface="Baskervville"/>
              <a:cs typeface="Baskervville"/>
              <a:sym typeface="Baskervville"/>
            </a:endParaRPr>
          </a:p>
          <a:p>
            <a:pPr marL="342900" lvl="0" indent="-3429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2280"/>
              <a:buFont typeface="Arial"/>
              <a:buNone/>
            </a:pPr>
            <a:endParaRPr sz="1400">
              <a:latin typeface="Baskervville"/>
              <a:ea typeface="Baskervville"/>
              <a:cs typeface="Baskervville"/>
              <a:sym typeface="Baskervville"/>
            </a:endParaRPr>
          </a:p>
          <a:p>
            <a:pPr marL="342900" lvl="0" indent="-3429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2280"/>
              <a:buFont typeface="Arial"/>
              <a:buNone/>
            </a:pPr>
            <a:endParaRPr sz="1400">
              <a:latin typeface="Baskervville"/>
              <a:ea typeface="Baskervville"/>
              <a:cs typeface="Baskervville"/>
              <a:sym typeface="Baskervville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2280"/>
              <a:buFont typeface="Arial"/>
              <a:buNone/>
            </a:pPr>
            <a:endParaRPr sz="1700"/>
          </a:p>
        </p:txBody>
      </p:sp>
      <p:sp>
        <p:nvSpPr>
          <p:cNvPr id="100" name="Google Shape;100;p7"/>
          <p:cNvSpPr txBox="1"/>
          <p:nvPr/>
        </p:nvSpPr>
        <p:spPr>
          <a:xfrm>
            <a:off x="76950" y="1001800"/>
            <a:ext cx="4026300" cy="312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80"/>
              <a:buFont typeface="Arial"/>
              <a:buNone/>
            </a:pPr>
            <a:r>
              <a:rPr lang="en-US" sz="2000" b="1" i="0" u="none" strike="noStrike" cap="none">
                <a:solidFill>
                  <a:srgbClr val="FF00FF"/>
                </a:solidFill>
                <a:latin typeface="Baskervville"/>
                <a:ea typeface="Baskervville"/>
                <a:cs typeface="Baskervville"/>
                <a:sym typeface="Baskervville"/>
              </a:rPr>
              <a:t>Activities Year 1 - Creative Week</a:t>
            </a:r>
            <a:endParaRPr sz="2000" b="1" i="0" u="none" strike="noStrike" cap="none">
              <a:solidFill>
                <a:srgbClr val="FF00FF"/>
              </a:solidFill>
              <a:latin typeface="Baskervville"/>
              <a:ea typeface="Baskervville"/>
              <a:cs typeface="Baskervville"/>
              <a:sym typeface="Baskervville"/>
            </a:endParaRPr>
          </a:p>
          <a:p>
            <a:pPr marL="457200" marR="0" lvl="0" indent="-3175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00FF"/>
              </a:buClr>
              <a:buSzPts val="1400"/>
              <a:buFont typeface="Baskervville"/>
              <a:buChar char="●"/>
            </a:pPr>
            <a:r>
              <a:rPr lang="en-US" sz="1400" b="1" i="0" u="none" strike="noStrike" cap="none">
                <a:solidFill>
                  <a:srgbClr val="0000FF"/>
                </a:solidFill>
                <a:latin typeface="Baskervville"/>
                <a:ea typeface="Baskervville"/>
                <a:cs typeface="Baskervville"/>
                <a:sym typeface="Baskervville"/>
              </a:rPr>
              <a:t>Art exhibitions in two assembly areas,  Junior cycle and  Senior cycle.</a:t>
            </a:r>
            <a:endParaRPr sz="1400" b="1" i="0" u="none" strike="noStrike" cap="none">
              <a:solidFill>
                <a:srgbClr val="0000FF"/>
              </a:solidFill>
              <a:latin typeface="Baskervville"/>
              <a:ea typeface="Baskervville"/>
              <a:cs typeface="Baskervville"/>
              <a:sym typeface="Baskervville"/>
            </a:endParaRPr>
          </a:p>
          <a:p>
            <a: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ts val="1400"/>
              <a:buFont typeface="Baskervville"/>
              <a:buChar char="●"/>
            </a:pPr>
            <a:r>
              <a:rPr lang="en-US" sz="1400" b="1" i="0" u="none" strike="noStrike" cap="none">
                <a:solidFill>
                  <a:srgbClr val="0000FF"/>
                </a:solidFill>
                <a:latin typeface="Baskervville"/>
                <a:ea typeface="Baskervville"/>
                <a:cs typeface="Baskervville"/>
                <a:sym typeface="Baskervville"/>
              </a:rPr>
              <a:t>Creative writing workshops.</a:t>
            </a:r>
            <a:endParaRPr sz="1400" b="1" i="0" u="none" strike="noStrike" cap="none">
              <a:solidFill>
                <a:srgbClr val="0000FF"/>
              </a:solidFill>
              <a:latin typeface="Baskervville"/>
              <a:ea typeface="Baskervville"/>
              <a:cs typeface="Baskervville"/>
              <a:sym typeface="Baskervville"/>
            </a:endParaRPr>
          </a:p>
          <a:p>
            <a: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ts val="1400"/>
              <a:buFont typeface="Baskervville"/>
              <a:buChar char="●"/>
            </a:pPr>
            <a:r>
              <a:rPr lang="en-US" sz="1400" b="1" i="0" u="none" strike="noStrike" cap="none">
                <a:solidFill>
                  <a:srgbClr val="0000FF"/>
                </a:solidFill>
                <a:latin typeface="Baskervville"/>
                <a:ea typeface="Baskervville"/>
                <a:cs typeface="Baskervville"/>
                <a:sym typeface="Baskervville"/>
              </a:rPr>
              <a:t>Debating club- link shared to teachers.</a:t>
            </a:r>
            <a:endParaRPr sz="1400" b="1" i="0" u="none" strike="noStrike" cap="none">
              <a:solidFill>
                <a:srgbClr val="0000FF"/>
              </a:solidFill>
              <a:latin typeface="Baskervville"/>
              <a:ea typeface="Baskervville"/>
              <a:cs typeface="Baskervville"/>
              <a:sym typeface="Baskervville"/>
            </a:endParaRPr>
          </a:p>
          <a:p>
            <a: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ts val="1400"/>
              <a:buFont typeface="Baskervville"/>
              <a:buChar char="●"/>
            </a:pPr>
            <a:r>
              <a:rPr lang="en-US" sz="1400" b="1" i="0" u="none" strike="noStrike" cap="none">
                <a:solidFill>
                  <a:srgbClr val="0000FF"/>
                </a:solidFill>
                <a:latin typeface="Baskervville"/>
                <a:ea typeface="Baskervville"/>
                <a:cs typeface="Baskervville"/>
                <a:sym typeface="Baskervville"/>
              </a:rPr>
              <a:t>Poetry- reflection time</a:t>
            </a:r>
            <a:endParaRPr sz="1400" b="1" i="0" u="none" strike="noStrike" cap="none">
              <a:solidFill>
                <a:srgbClr val="0000FF"/>
              </a:solidFill>
              <a:latin typeface="Baskervville"/>
              <a:ea typeface="Baskervville"/>
              <a:cs typeface="Baskervville"/>
              <a:sym typeface="Baskervville"/>
            </a:endParaRPr>
          </a:p>
          <a:p>
            <a: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ts val="1400"/>
              <a:buFont typeface="Baskervville"/>
              <a:buChar char="●"/>
            </a:pPr>
            <a:r>
              <a:rPr lang="en-US" sz="1400" b="1" i="0" u="none" strike="noStrike" cap="none">
                <a:solidFill>
                  <a:srgbClr val="0000FF"/>
                </a:solidFill>
                <a:latin typeface="Baskervville"/>
                <a:ea typeface="Baskervville"/>
                <a:cs typeface="Baskervville"/>
                <a:sym typeface="Baskervville"/>
              </a:rPr>
              <a:t>Photography Exhibition. </a:t>
            </a:r>
            <a:endParaRPr sz="1400" b="1" i="0" u="none" strike="noStrike" cap="none">
              <a:solidFill>
                <a:srgbClr val="0000FF"/>
              </a:solidFill>
              <a:latin typeface="Baskervville"/>
              <a:ea typeface="Baskervville"/>
              <a:cs typeface="Baskervville"/>
              <a:sym typeface="Baskervville"/>
            </a:endParaRPr>
          </a:p>
          <a:p>
            <a: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ts val="1400"/>
              <a:buFont typeface="Baskervville"/>
              <a:buChar char="●"/>
            </a:pPr>
            <a:r>
              <a:rPr lang="en-US" sz="1400" b="1" i="0" u="none" strike="noStrike" cap="none">
                <a:solidFill>
                  <a:srgbClr val="0000FF"/>
                </a:solidFill>
                <a:latin typeface="Baskervville"/>
                <a:ea typeface="Baskervville"/>
                <a:cs typeface="Baskervville"/>
                <a:sym typeface="Baskervville"/>
              </a:rPr>
              <a:t>Parent and student submissions to digital flip book.</a:t>
            </a:r>
            <a:endParaRPr sz="1400" b="1" i="0" u="none" strike="noStrike" cap="none">
              <a:solidFill>
                <a:srgbClr val="0000FF"/>
              </a:solidFill>
              <a:latin typeface="Baskervville"/>
              <a:ea typeface="Baskervville"/>
              <a:cs typeface="Baskervville"/>
              <a:sym typeface="Baskervville"/>
            </a:endParaRPr>
          </a:p>
          <a:p>
            <a: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ts val="1400"/>
              <a:buFont typeface="Baskervville"/>
              <a:buChar char="●"/>
            </a:pPr>
            <a:r>
              <a:rPr lang="en-US" sz="1400" b="1" i="0" u="none" strike="noStrike" cap="none">
                <a:solidFill>
                  <a:srgbClr val="0000FF"/>
                </a:solidFill>
                <a:latin typeface="Baskervville"/>
                <a:ea typeface="Baskervville"/>
                <a:cs typeface="Baskervville"/>
                <a:sym typeface="Baskervville"/>
              </a:rPr>
              <a:t>Link to Midleton Arts festival.</a:t>
            </a:r>
            <a:endParaRPr sz="1400" b="1" i="0" u="none" strike="noStrike" cap="none">
              <a:solidFill>
                <a:srgbClr val="0000FF"/>
              </a:solidFill>
              <a:latin typeface="Baskervville"/>
              <a:ea typeface="Baskervville"/>
              <a:cs typeface="Baskervville"/>
              <a:sym typeface="Baskervville"/>
            </a:endParaRPr>
          </a:p>
          <a:p>
            <a: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ts val="1400"/>
              <a:buFont typeface="Baskervville"/>
              <a:buChar char="●"/>
            </a:pPr>
            <a:r>
              <a:rPr lang="en-US" sz="1400" b="1" i="0" u="none" strike="noStrike" cap="none">
                <a:solidFill>
                  <a:srgbClr val="0000FF"/>
                </a:solidFill>
                <a:latin typeface="Baskervville"/>
                <a:ea typeface="Baskervville"/>
                <a:cs typeface="Baskervville"/>
                <a:sym typeface="Baskervville"/>
              </a:rPr>
              <a:t>Journalism team - booklet. (Student Voice - Interviews with students)</a:t>
            </a:r>
            <a:endParaRPr sz="1400" b="1" i="0" u="none" strike="noStrike" cap="none">
              <a:solidFill>
                <a:srgbClr val="000000"/>
              </a:solidFill>
              <a:latin typeface="Baskervville"/>
              <a:ea typeface="Baskervville"/>
              <a:cs typeface="Baskervville"/>
              <a:sym typeface="Baskervville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01" name="Google Shape;101;p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886325" y="819225"/>
            <a:ext cx="3591225" cy="5085900"/>
          </a:xfrm>
          <a:prstGeom prst="rect">
            <a:avLst/>
          </a:prstGeom>
          <a:noFill/>
          <a:ln>
            <a:noFill/>
          </a:ln>
        </p:spPr>
      </p:pic>
      <p:sp>
        <p:nvSpPr>
          <p:cNvPr id="102" name="Google Shape;102;p7"/>
          <p:cNvSpPr txBox="1"/>
          <p:nvPr/>
        </p:nvSpPr>
        <p:spPr>
          <a:xfrm>
            <a:off x="5054113" y="6061775"/>
            <a:ext cx="3255600" cy="6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342900" marR="0" lvl="0" indent="-34290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1" i="0" u="sng" strike="noStrike" cap="none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4"/>
              </a:rPr>
              <a:t>https://anyflip.com/tvvwf/jeth/</a:t>
            </a:r>
            <a:endParaRPr sz="24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FEFEF"/>
        </a:solidFill>
        <a:effectLst/>
      </p:bgPr>
    </p:bg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6"/>
          <p:cNvSpPr txBox="1">
            <a:spLocks noGrp="1"/>
          </p:cNvSpPr>
          <p:nvPr>
            <p:ph type="body" idx="1"/>
          </p:nvPr>
        </p:nvSpPr>
        <p:spPr>
          <a:xfrm>
            <a:off x="209900" y="1004950"/>
            <a:ext cx="3490500" cy="561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00" bIns="4570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80"/>
              <a:buFont typeface="Arial"/>
              <a:buNone/>
            </a:pPr>
            <a:r>
              <a:rPr lang="en-US" sz="2000" i="0" u="none" strike="noStrike" cap="none">
                <a:solidFill>
                  <a:srgbClr val="FF00FF"/>
                </a:solidFill>
                <a:latin typeface="Baskervville"/>
                <a:ea typeface="Baskervville"/>
                <a:cs typeface="Baskervville"/>
                <a:sym typeface="Baskervville"/>
              </a:rPr>
              <a:t>Developing </a:t>
            </a:r>
            <a:r>
              <a:rPr lang="en-US" sz="2000">
                <a:solidFill>
                  <a:srgbClr val="FF00FF"/>
                </a:solidFill>
                <a:latin typeface="Baskervville"/>
                <a:ea typeface="Baskervville"/>
                <a:cs typeface="Baskervville"/>
                <a:sym typeface="Baskervville"/>
              </a:rPr>
              <a:t>r</a:t>
            </a:r>
            <a:r>
              <a:rPr lang="en-US" sz="2000" i="0" u="none" strike="noStrike" cap="none">
                <a:solidFill>
                  <a:srgbClr val="FF00FF"/>
                </a:solidFill>
                <a:latin typeface="Baskervville"/>
                <a:ea typeface="Baskervville"/>
                <a:cs typeface="Baskervville"/>
                <a:sym typeface="Baskervville"/>
              </a:rPr>
              <a:t>elationships with</a:t>
            </a:r>
            <a:r>
              <a:rPr lang="en-US" sz="2000">
                <a:solidFill>
                  <a:srgbClr val="FF00FF"/>
                </a:solidFill>
                <a:latin typeface="Baskervville"/>
                <a:ea typeface="Baskervville"/>
                <a:cs typeface="Baskervville"/>
                <a:sym typeface="Baskervville"/>
              </a:rPr>
              <a:t> </a:t>
            </a:r>
            <a:r>
              <a:rPr lang="en-US" sz="2000" i="0" u="none" strike="noStrike" cap="none">
                <a:solidFill>
                  <a:srgbClr val="FF00FF"/>
                </a:solidFill>
                <a:latin typeface="Baskervville"/>
                <a:ea typeface="Baskervville"/>
                <a:cs typeface="Baskervville"/>
                <a:sym typeface="Baskervville"/>
              </a:rPr>
              <a:t>artists </a:t>
            </a:r>
            <a:r>
              <a:rPr lang="en-US" sz="2000">
                <a:solidFill>
                  <a:srgbClr val="FF00FF"/>
                </a:solidFill>
                <a:latin typeface="Baskervville"/>
                <a:ea typeface="Baskervville"/>
                <a:cs typeface="Baskervville"/>
                <a:sym typeface="Baskervville"/>
              </a:rPr>
              <a:t>and artistic organisations.</a:t>
            </a:r>
            <a:endParaRPr sz="2000">
              <a:solidFill>
                <a:srgbClr val="FF00FF"/>
              </a:solidFill>
              <a:latin typeface="Baskervville"/>
              <a:ea typeface="Baskervville"/>
              <a:cs typeface="Baskervville"/>
              <a:sym typeface="Baskervville"/>
            </a:endParaRPr>
          </a:p>
          <a:p>
            <a:pPr marL="457200" marR="0" lvl="0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ts val="1600"/>
              <a:buFont typeface="Baskervville"/>
              <a:buChar char="●"/>
            </a:pPr>
            <a:r>
              <a:rPr lang="en-US" sz="1600">
                <a:solidFill>
                  <a:srgbClr val="0000FF"/>
                </a:solidFill>
                <a:latin typeface="Baskervville"/>
                <a:ea typeface="Baskervville"/>
                <a:cs typeface="Baskervville"/>
                <a:sym typeface="Baskervville"/>
              </a:rPr>
              <a:t>Ceramics, textile, and visual artists.</a:t>
            </a:r>
            <a:endParaRPr sz="1600">
              <a:solidFill>
                <a:srgbClr val="0000FF"/>
              </a:solidFill>
              <a:latin typeface="Baskervville"/>
              <a:ea typeface="Baskervville"/>
              <a:cs typeface="Baskervville"/>
              <a:sym typeface="Baskervville"/>
            </a:endParaRPr>
          </a:p>
          <a:p>
            <a:pPr marL="457200" marR="0" lvl="0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ts val="1600"/>
              <a:buFont typeface="Baskervville"/>
              <a:buChar char="●"/>
            </a:pPr>
            <a:r>
              <a:rPr lang="en-US" sz="1600" i="0" u="none" strike="noStrike" cap="none">
                <a:solidFill>
                  <a:srgbClr val="0000FF"/>
                </a:solidFill>
                <a:latin typeface="Baskervville"/>
                <a:ea typeface="Baskervville"/>
                <a:cs typeface="Baskervville"/>
                <a:sym typeface="Baskervville"/>
              </a:rPr>
              <a:t>Alex P</a:t>
            </a:r>
            <a:r>
              <a:rPr lang="en-US" sz="1600">
                <a:solidFill>
                  <a:srgbClr val="0000FF"/>
                </a:solidFill>
                <a:latin typeface="Baskervville"/>
                <a:ea typeface="Baskervville"/>
                <a:cs typeface="Baskervville"/>
                <a:sym typeface="Baskervville"/>
              </a:rPr>
              <a:t>e</a:t>
            </a:r>
            <a:r>
              <a:rPr lang="en-US" sz="1600" i="0" u="none" strike="noStrike" cap="none">
                <a:solidFill>
                  <a:srgbClr val="0000FF"/>
                </a:solidFill>
                <a:latin typeface="Baskervville"/>
                <a:ea typeface="Baskervville"/>
                <a:cs typeface="Baskervville"/>
                <a:sym typeface="Baskervville"/>
              </a:rPr>
              <a:t>ntek </a:t>
            </a:r>
            <a:endParaRPr sz="1600" i="0" u="none" strike="noStrike" cap="none">
              <a:solidFill>
                <a:srgbClr val="0000FF"/>
              </a:solidFill>
              <a:latin typeface="Baskervville"/>
              <a:ea typeface="Baskervville"/>
              <a:cs typeface="Baskervville"/>
              <a:sym typeface="Baskervville"/>
            </a:endParaRPr>
          </a:p>
          <a:p>
            <a:pPr marL="457200" marR="0" lvl="0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ts val="1600"/>
              <a:buFont typeface="Baskervville"/>
              <a:buChar char="●"/>
            </a:pPr>
            <a:r>
              <a:rPr lang="en-US" sz="1600" i="0" u="none" strike="noStrike" cap="none">
                <a:solidFill>
                  <a:srgbClr val="0000FF"/>
                </a:solidFill>
                <a:latin typeface="Baskervville"/>
                <a:ea typeface="Baskervville"/>
                <a:cs typeface="Baskervville"/>
                <a:sym typeface="Baskervville"/>
              </a:rPr>
              <a:t>Kinsale Potter</a:t>
            </a:r>
            <a:r>
              <a:rPr lang="en-US" sz="1600">
                <a:solidFill>
                  <a:srgbClr val="0000FF"/>
                </a:solidFill>
                <a:latin typeface="Baskervville"/>
                <a:ea typeface="Baskervville"/>
                <a:cs typeface="Baskervville"/>
                <a:sym typeface="Baskervville"/>
              </a:rPr>
              <a:t>y (Adrien Wistreich)</a:t>
            </a:r>
            <a:endParaRPr sz="1600">
              <a:solidFill>
                <a:srgbClr val="0000FF"/>
              </a:solidFill>
              <a:latin typeface="Baskervville"/>
              <a:ea typeface="Baskervville"/>
              <a:cs typeface="Baskervville"/>
              <a:sym typeface="Baskervville"/>
            </a:endParaRPr>
          </a:p>
          <a:p>
            <a:pPr marL="457200" marR="0" lvl="0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ts val="1600"/>
              <a:buFont typeface="Baskervville"/>
              <a:buChar char="●"/>
            </a:pPr>
            <a:r>
              <a:rPr lang="en-US" sz="1600">
                <a:solidFill>
                  <a:srgbClr val="0000FF"/>
                </a:solidFill>
                <a:latin typeface="Baskervville"/>
                <a:ea typeface="Baskervville"/>
                <a:cs typeface="Baskervville"/>
                <a:sym typeface="Baskervville"/>
              </a:rPr>
              <a:t>Declan O’Meara Art</a:t>
            </a:r>
            <a:endParaRPr sz="1600">
              <a:solidFill>
                <a:srgbClr val="0000FF"/>
              </a:solidFill>
              <a:latin typeface="Baskervville"/>
              <a:ea typeface="Baskervville"/>
              <a:cs typeface="Baskervville"/>
              <a:sym typeface="Baskervville"/>
            </a:endParaRPr>
          </a:p>
          <a:p>
            <a:pPr marL="457200" marR="0" lvl="0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ts val="1600"/>
              <a:buFont typeface="Baskervville"/>
              <a:buChar char="●"/>
            </a:pPr>
            <a:r>
              <a:rPr lang="en-US" sz="1600">
                <a:solidFill>
                  <a:srgbClr val="0000FF"/>
                </a:solidFill>
                <a:latin typeface="Baskervville"/>
                <a:ea typeface="Baskervville"/>
                <a:cs typeface="Baskervville"/>
                <a:sym typeface="Baskervville"/>
              </a:rPr>
              <a:t>Art Library - </a:t>
            </a:r>
            <a:r>
              <a:rPr lang="en-US" sz="1600" i="0" u="none" strike="noStrike" cap="none">
                <a:solidFill>
                  <a:srgbClr val="0000FF"/>
                </a:solidFill>
                <a:latin typeface="Baskervville"/>
                <a:ea typeface="Baskervville"/>
                <a:cs typeface="Baskervville"/>
                <a:sym typeface="Baskervville"/>
              </a:rPr>
              <a:t>Mobile Art Gallery G</a:t>
            </a:r>
            <a:r>
              <a:rPr lang="en-US" sz="1600">
                <a:solidFill>
                  <a:srgbClr val="0000FF"/>
                </a:solidFill>
                <a:latin typeface="Baskervville"/>
                <a:ea typeface="Baskervville"/>
                <a:cs typeface="Baskervville"/>
                <a:sym typeface="Baskervville"/>
              </a:rPr>
              <a:t>l</a:t>
            </a:r>
            <a:r>
              <a:rPr lang="en-US" sz="1600" i="0" u="none" strike="noStrike" cap="none">
                <a:solidFill>
                  <a:srgbClr val="0000FF"/>
                </a:solidFill>
                <a:latin typeface="Baskervville"/>
                <a:ea typeface="Baskervville"/>
                <a:cs typeface="Baskervville"/>
                <a:sym typeface="Baskervville"/>
              </a:rPr>
              <a:t>ucksman</a:t>
            </a:r>
            <a:r>
              <a:rPr lang="en-US" sz="1600">
                <a:solidFill>
                  <a:srgbClr val="0000FF"/>
                </a:solidFill>
                <a:latin typeface="Baskervville"/>
                <a:ea typeface="Baskervville"/>
                <a:cs typeface="Baskervville"/>
                <a:sym typeface="Baskervville"/>
              </a:rPr>
              <a:t> </a:t>
            </a:r>
            <a:r>
              <a:rPr lang="en-US" sz="1600" i="0" u="none" strike="noStrike" cap="none">
                <a:solidFill>
                  <a:srgbClr val="0000FF"/>
                </a:solidFill>
                <a:latin typeface="Baskervville"/>
                <a:ea typeface="Baskervville"/>
                <a:cs typeface="Baskervville"/>
                <a:sym typeface="Baskervville"/>
              </a:rPr>
              <a:t>(O</a:t>
            </a:r>
            <a:r>
              <a:rPr lang="en-US" sz="1600">
                <a:solidFill>
                  <a:srgbClr val="0000FF"/>
                </a:solidFill>
                <a:latin typeface="Baskervville"/>
                <a:ea typeface="Baskervville"/>
                <a:cs typeface="Baskervville"/>
                <a:sym typeface="Baskervville"/>
              </a:rPr>
              <a:t>r</a:t>
            </a:r>
            <a:r>
              <a:rPr lang="en-US" sz="1600" i="0" u="none" strike="noStrike" cap="none">
                <a:solidFill>
                  <a:srgbClr val="0000FF"/>
                </a:solidFill>
                <a:latin typeface="Baskervville"/>
                <a:ea typeface="Baskervville"/>
                <a:cs typeface="Baskervville"/>
                <a:sym typeface="Baskervville"/>
              </a:rPr>
              <a:t>la Dalby)  - </a:t>
            </a:r>
            <a:r>
              <a:rPr lang="en-US" sz="1600">
                <a:solidFill>
                  <a:srgbClr val="0000FF"/>
                </a:solidFill>
                <a:latin typeface="Baskervville"/>
                <a:ea typeface="Baskervville"/>
                <a:cs typeface="Baskervville"/>
                <a:sym typeface="Baskervville"/>
              </a:rPr>
              <a:t>working</a:t>
            </a:r>
            <a:r>
              <a:rPr lang="en-US" sz="1600" i="0" u="none" strike="noStrike" cap="none">
                <a:solidFill>
                  <a:srgbClr val="0000FF"/>
                </a:solidFill>
                <a:latin typeface="Baskervville"/>
                <a:ea typeface="Baskervville"/>
                <a:cs typeface="Baskervville"/>
                <a:sym typeface="Baskervville"/>
              </a:rPr>
              <a:t> with the school again, lo</a:t>
            </a:r>
            <a:r>
              <a:rPr lang="en-US" sz="1600">
                <a:solidFill>
                  <a:srgbClr val="0000FF"/>
                </a:solidFill>
                <a:latin typeface="Baskervville"/>
                <a:ea typeface="Baskervville"/>
                <a:cs typeface="Baskervville"/>
                <a:sym typeface="Baskervville"/>
              </a:rPr>
              <a:t>ts of resources integrating art with sphe etc.</a:t>
            </a:r>
            <a:endParaRPr sz="1600">
              <a:solidFill>
                <a:srgbClr val="0000FF"/>
              </a:solidFill>
              <a:latin typeface="Baskervville"/>
              <a:ea typeface="Baskervville"/>
              <a:cs typeface="Baskervville"/>
              <a:sym typeface="Baskervville"/>
            </a:endParaRPr>
          </a:p>
          <a:p>
            <a:pPr marL="457200" marR="0" lvl="0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ts val="1600"/>
              <a:buFont typeface="Baskervville"/>
              <a:buChar char="●"/>
            </a:pPr>
            <a:r>
              <a:rPr lang="en-US" sz="1600">
                <a:solidFill>
                  <a:srgbClr val="0000FF"/>
                </a:solidFill>
                <a:latin typeface="Baskervville"/>
                <a:ea typeface="Baskervville"/>
                <a:cs typeface="Baskervville"/>
                <a:sym typeface="Baskervville"/>
              </a:rPr>
              <a:t>Midleton Arts Festival</a:t>
            </a:r>
            <a:endParaRPr sz="1600">
              <a:solidFill>
                <a:srgbClr val="0000FF"/>
              </a:solidFill>
              <a:latin typeface="Baskervville"/>
              <a:ea typeface="Baskervville"/>
              <a:cs typeface="Baskervville"/>
              <a:sym typeface="Baskervville"/>
            </a:endParaRPr>
          </a:p>
          <a:p>
            <a:pPr marL="457200" marR="0" lvl="0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ts val="1600"/>
              <a:buFont typeface="Baskervville"/>
              <a:buChar char="●"/>
            </a:pPr>
            <a:r>
              <a:rPr lang="en-US" sz="1600">
                <a:solidFill>
                  <a:srgbClr val="0000FF"/>
                </a:solidFill>
                <a:latin typeface="Baskervville"/>
                <a:ea typeface="Baskervville"/>
                <a:cs typeface="Baskervville"/>
                <a:sym typeface="Baskervville"/>
              </a:rPr>
              <a:t>Christmas Lights Project</a:t>
            </a:r>
            <a:endParaRPr sz="1600">
              <a:solidFill>
                <a:srgbClr val="0000FF"/>
              </a:solidFill>
              <a:latin typeface="Baskervville"/>
              <a:ea typeface="Baskervville"/>
              <a:cs typeface="Baskervville"/>
              <a:sym typeface="Baskervville"/>
            </a:endParaRPr>
          </a:p>
          <a:p>
            <a:pPr marL="457200" marR="0" lvl="0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ts val="1600"/>
              <a:buFont typeface="Baskervville"/>
              <a:buChar char="●"/>
            </a:pPr>
            <a:r>
              <a:rPr lang="en-US" sz="1600" i="0" u="none" strike="noStrike" cap="none">
                <a:solidFill>
                  <a:srgbClr val="0000FF"/>
                </a:solidFill>
                <a:latin typeface="Baskervville"/>
                <a:ea typeface="Baskervville"/>
                <a:cs typeface="Baskervville"/>
                <a:sym typeface="Baskervville"/>
              </a:rPr>
              <a:t>Ongoing</a:t>
            </a:r>
            <a:r>
              <a:rPr lang="en-US" sz="1600">
                <a:solidFill>
                  <a:srgbClr val="0000FF"/>
                </a:solidFill>
                <a:latin typeface="Baskervville"/>
                <a:ea typeface="Baskervville"/>
                <a:cs typeface="Baskervville"/>
                <a:sym typeface="Baskervville"/>
              </a:rPr>
              <a:t> o</a:t>
            </a:r>
            <a:r>
              <a:rPr lang="en-US" sz="1600" i="0" u="none" strike="noStrike" cap="none">
                <a:solidFill>
                  <a:srgbClr val="0000FF"/>
                </a:solidFill>
                <a:latin typeface="Baskervville"/>
                <a:ea typeface="Baskervville"/>
                <a:cs typeface="Baskervville"/>
                <a:sym typeface="Baskervville"/>
              </a:rPr>
              <a:t>pportunities/relationships (creative writing, engineering etc. emails)</a:t>
            </a:r>
            <a:endParaRPr sz="1600">
              <a:solidFill>
                <a:srgbClr val="0000FF"/>
              </a:solidFill>
              <a:latin typeface="Baskervville"/>
              <a:ea typeface="Baskervville"/>
              <a:cs typeface="Baskervville"/>
              <a:sym typeface="Baskervville"/>
            </a:endParaRPr>
          </a:p>
        </p:txBody>
      </p:sp>
      <p:pic>
        <p:nvPicPr>
          <p:cNvPr id="108" name="Google Shape;108;p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391172" y="603450"/>
            <a:ext cx="2635475" cy="19737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9" name="Google Shape;109;p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771925" y="234725"/>
            <a:ext cx="1619250" cy="1619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0" name="Google Shape;110;p6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254354" y="2282081"/>
            <a:ext cx="3234652" cy="24259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11" name="Google Shape;111;p6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7313526" y="3546925"/>
            <a:ext cx="1678648" cy="2238223"/>
          </a:xfrm>
          <a:prstGeom prst="rect">
            <a:avLst/>
          </a:prstGeom>
          <a:noFill/>
          <a:ln>
            <a:noFill/>
          </a:ln>
        </p:spPr>
      </p:pic>
      <p:pic>
        <p:nvPicPr>
          <p:cNvPr id="112" name="Google Shape;112;p6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4412175" y="4898250"/>
            <a:ext cx="2733527" cy="205014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FEFEF"/>
        </a:solidFill>
        <a:effectLst/>
      </p:bgPr>
    </p:bg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7" name="Google Shape;117;p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17">
            <a:off x="3214403" y="4934150"/>
            <a:ext cx="3106550" cy="1756201"/>
          </a:xfrm>
          <a:prstGeom prst="rect">
            <a:avLst/>
          </a:prstGeom>
          <a:noFill/>
          <a:ln>
            <a:noFill/>
          </a:ln>
        </p:spPr>
      </p:pic>
      <p:pic>
        <p:nvPicPr>
          <p:cNvPr id="118" name="Google Shape;118;p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rot="546265">
            <a:off x="5061462" y="190129"/>
            <a:ext cx="3825449" cy="2084396"/>
          </a:xfrm>
          <a:prstGeom prst="rect">
            <a:avLst/>
          </a:prstGeom>
          <a:noFill/>
          <a:ln>
            <a:noFill/>
          </a:ln>
        </p:spPr>
      </p:pic>
      <p:pic>
        <p:nvPicPr>
          <p:cNvPr id="119" name="Google Shape;119;p8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 rot="-6122240">
            <a:off x="6536877" y="3286549"/>
            <a:ext cx="1855620" cy="2898878"/>
          </a:xfrm>
          <a:prstGeom prst="rect">
            <a:avLst/>
          </a:prstGeom>
          <a:noFill/>
          <a:ln>
            <a:noFill/>
          </a:ln>
        </p:spPr>
      </p:pic>
      <p:pic>
        <p:nvPicPr>
          <p:cNvPr id="120" name="Google Shape;120;p8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 rot="-5086958">
            <a:off x="6477861" y="1629424"/>
            <a:ext cx="1685327" cy="2601427"/>
          </a:xfrm>
          <a:prstGeom prst="rect">
            <a:avLst/>
          </a:prstGeom>
          <a:noFill/>
          <a:ln>
            <a:noFill/>
          </a:ln>
        </p:spPr>
      </p:pic>
      <p:sp>
        <p:nvSpPr>
          <p:cNvPr id="121" name="Google Shape;121;p8"/>
          <p:cNvSpPr/>
          <p:nvPr/>
        </p:nvSpPr>
        <p:spPr>
          <a:xfrm>
            <a:off x="2672925" y="1063250"/>
            <a:ext cx="3669600" cy="3870900"/>
          </a:xfrm>
          <a:prstGeom prst="ellipse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49803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80"/>
              <a:buFont typeface="Arial"/>
              <a:buNone/>
            </a:pPr>
            <a:r>
              <a:rPr lang="en-US" sz="2200" b="1" i="0" u="none" strike="noStrike" cap="none">
                <a:solidFill>
                  <a:srgbClr val="FF00FF"/>
                </a:solidFill>
                <a:latin typeface="Baskervville"/>
                <a:ea typeface="Baskervville"/>
                <a:cs typeface="Baskervville"/>
                <a:sym typeface="Baskervville"/>
              </a:rPr>
              <a:t>   Activities Year 2 </a:t>
            </a:r>
            <a:r>
              <a:rPr lang="en-US" sz="2000" b="1" i="0" u="none" strike="noStrike" cap="none">
                <a:solidFill>
                  <a:srgbClr val="FF00FF"/>
                </a:solidFill>
                <a:latin typeface="Baskervville"/>
                <a:ea typeface="Baskervville"/>
                <a:cs typeface="Baskervville"/>
                <a:sym typeface="Baskervville"/>
              </a:rPr>
              <a:t>Workshops</a:t>
            </a:r>
            <a:endParaRPr sz="2000" b="1" i="0" u="none" strike="noStrike" cap="none">
              <a:solidFill>
                <a:srgbClr val="FF00FF"/>
              </a:solidFill>
              <a:latin typeface="Baskervville"/>
              <a:ea typeface="Baskervville"/>
              <a:cs typeface="Baskervville"/>
              <a:sym typeface="Baskervville"/>
            </a:endParaRPr>
          </a:p>
          <a:p>
            <a:pPr marL="457200" marR="0" lvl="0" indent="-3302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00FF"/>
              </a:buClr>
              <a:buSzPts val="1600"/>
              <a:buFont typeface="Baskervville"/>
              <a:buChar char="●"/>
            </a:pPr>
            <a:r>
              <a:rPr lang="en-US" sz="1600" b="1" i="0" u="none" strike="noStrike" cap="none">
                <a:solidFill>
                  <a:srgbClr val="0000FF"/>
                </a:solidFill>
                <a:latin typeface="Baskervville"/>
                <a:ea typeface="Baskervville"/>
                <a:cs typeface="Baskervville"/>
                <a:sym typeface="Baskervville"/>
              </a:rPr>
              <a:t>Pottery </a:t>
            </a:r>
            <a:endParaRPr sz="1600" b="1" i="0" u="none" strike="noStrike" cap="none">
              <a:solidFill>
                <a:srgbClr val="0000FF"/>
              </a:solidFill>
              <a:latin typeface="Baskervville"/>
              <a:ea typeface="Baskervville"/>
              <a:cs typeface="Baskervville"/>
              <a:sym typeface="Baskervville"/>
            </a:endParaRPr>
          </a:p>
          <a:p>
            <a:pPr marL="457200" marR="0" lvl="0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ts val="1600"/>
              <a:buFont typeface="Baskervville"/>
              <a:buChar char="●"/>
            </a:pPr>
            <a:r>
              <a:rPr lang="en-US" sz="1600" b="1" i="0" u="none" strike="noStrike" cap="none">
                <a:solidFill>
                  <a:srgbClr val="0000FF"/>
                </a:solidFill>
                <a:latin typeface="Baskervville"/>
                <a:ea typeface="Baskervville"/>
                <a:cs typeface="Baskervville"/>
                <a:sym typeface="Baskervville"/>
              </a:rPr>
              <a:t>Applique </a:t>
            </a:r>
            <a:endParaRPr sz="1600" b="1" i="0" u="none" strike="noStrike" cap="none">
              <a:solidFill>
                <a:srgbClr val="0000FF"/>
              </a:solidFill>
              <a:latin typeface="Baskervville"/>
              <a:ea typeface="Baskervville"/>
              <a:cs typeface="Baskervville"/>
              <a:sym typeface="Baskervville"/>
            </a:endParaRPr>
          </a:p>
          <a:p>
            <a:pPr marL="457200" marR="0" lvl="0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ts val="1600"/>
              <a:buFont typeface="Baskervville"/>
              <a:buChar char="●"/>
            </a:pPr>
            <a:r>
              <a:rPr lang="en-US" sz="1600" b="1" i="0" u="none" strike="noStrike" cap="none">
                <a:solidFill>
                  <a:srgbClr val="0000FF"/>
                </a:solidFill>
                <a:latin typeface="Baskervville"/>
                <a:ea typeface="Baskervville"/>
                <a:cs typeface="Baskervville"/>
                <a:sym typeface="Baskervville"/>
              </a:rPr>
              <a:t>Oil pastel workshop linked to field trip </a:t>
            </a:r>
            <a:endParaRPr sz="1600" b="1" i="0" u="none" strike="noStrike" cap="none">
              <a:solidFill>
                <a:srgbClr val="0000FF"/>
              </a:solidFill>
              <a:latin typeface="Baskervville"/>
              <a:ea typeface="Baskervville"/>
              <a:cs typeface="Baskervville"/>
              <a:sym typeface="Baskervville"/>
            </a:endParaRPr>
          </a:p>
          <a:p>
            <a:pPr marL="457200" marR="0" lvl="0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ts val="1600"/>
              <a:buFont typeface="Baskervville"/>
              <a:buChar char="●"/>
            </a:pPr>
            <a:r>
              <a:rPr lang="en-US" sz="1600" b="1" i="0" u="none" strike="noStrike" cap="none">
                <a:solidFill>
                  <a:srgbClr val="0000FF"/>
                </a:solidFill>
                <a:latin typeface="Baskervville"/>
                <a:ea typeface="Baskervville"/>
                <a:cs typeface="Baskervville"/>
                <a:sym typeface="Baskervville"/>
              </a:rPr>
              <a:t>Oil pastel portrait </a:t>
            </a:r>
            <a:endParaRPr sz="1600" b="1" i="0" u="none" strike="noStrike" cap="none">
              <a:solidFill>
                <a:srgbClr val="0000FF"/>
              </a:solidFill>
              <a:latin typeface="Baskervville"/>
              <a:ea typeface="Baskervville"/>
              <a:cs typeface="Baskervville"/>
              <a:sym typeface="Baskervville"/>
            </a:endParaRPr>
          </a:p>
          <a:p>
            <a:pPr marL="457200" marR="0" lvl="0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ts val="1600"/>
              <a:buFont typeface="Baskervville"/>
              <a:buChar char="●"/>
            </a:pPr>
            <a:r>
              <a:rPr lang="en-US" sz="1600" b="1" i="0" u="none" strike="noStrike" cap="none">
                <a:solidFill>
                  <a:srgbClr val="0000FF"/>
                </a:solidFill>
                <a:latin typeface="Baskervville"/>
                <a:ea typeface="Baskervville"/>
                <a:cs typeface="Baskervville"/>
                <a:sym typeface="Baskervville"/>
              </a:rPr>
              <a:t>Jewellery </a:t>
            </a:r>
            <a:endParaRPr sz="1600" b="1" i="0" u="none" strike="noStrike" cap="none">
              <a:solidFill>
                <a:srgbClr val="0000FF"/>
              </a:solidFill>
              <a:latin typeface="Baskervville"/>
              <a:ea typeface="Baskervville"/>
              <a:cs typeface="Baskervville"/>
              <a:sym typeface="Baskervville"/>
            </a:endParaRPr>
          </a:p>
          <a:p>
            <a:pPr marL="457200" marR="0" lvl="0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ts val="1600"/>
              <a:buFont typeface="Baskervville"/>
              <a:buChar char="●"/>
            </a:pPr>
            <a:r>
              <a:rPr lang="en-US" sz="1600" b="1" i="0" u="none" strike="noStrike" cap="none">
                <a:solidFill>
                  <a:srgbClr val="0000FF"/>
                </a:solidFill>
                <a:latin typeface="Baskervville"/>
                <a:ea typeface="Baskervville"/>
                <a:cs typeface="Baskervville"/>
                <a:sym typeface="Baskervville"/>
              </a:rPr>
              <a:t>Creative schools week- exhibitions and competitions.</a:t>
            </a:r>
            <a:endParaRPr sz="1400" b="0" i="0" u="none" strike="noStrike" cap="none">
              <a:solidFill>
                <a:srgbClr val="0000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22" name="Google Shape;122;p8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 rot="-874698">
            <a:off x="638411" y="461299"/>
            <a:ext cx="1935251" cy="2042821"/>
          </a:xfrm>
          <a:prstGeom prst="rect">
            <a:avLst/>
          </a:prstGeom>
          <a:noFill/>
          <a:ln>
            <a:noFill/>
          </a:ln>
        </p:spPr>
      </p:pic>
      <p:pic>
        <p:nvPicPr>
          <p:cNvPr id="123" name="Google Shape;123;p8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 rot="-5400000">
            <a:off x="598937" y="1953686"/>
            <a:ext cx="1646627" cy="25013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4" name="Google Shape;124;p8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6680825" y="5614500"/>
            <a:ext cx="2241551" cy="1174449"/>
          </a:xfrm>
          <a:prstGeom prst="rect">
            <a:avLst/>
          </a:prstGeom>
          <a:noFill/>
          <a:ln>
            <a:noFill/>
          </a:ln>
        </p:spPr>
      </p:pic>
      <p:pic>
        <p:nvPicPr>
          <p:cNvPr id="125" name="Google Shape;125;p8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2838428" y="77225"/>
            <a:ext cx="2082222" cy="1174449"/>
          </a:xfrm>
          <a:prstGeom prst="rect">
            <a:avLst/>
          </a:prstGeom>
          <a:noFill/>
          <a:ln>
            <a:noFill/>
          </a:ln>
        </p:spPr>
      </p:pic>
      <p:pic>
        <p:nvPicPr>
          <p:cNvPr id="126" name="Google Shape;126;p8"/>
          <p:cNvPicPr preferRelativeResize="0"/>
          <p:nvPr/>
        </p:nvPicPr>
        <p:blipFill rotWithShape="1">
          <a:blip r:embed="rId11">
            <a:alphaModFix/>
          </a:blip>
          <a:srcRect/>
          <a:stretch/>
        </p:blipFill>
        <p:spPr>
          <a:xfrm rot="-459257">
            <a:off x="81075" y="4111925"/>
            <a:ext cx="3511242" cy="213449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1_revised AC strategy template">
  <a:themeElements>
    <a:clrScheme name="Arts Council Colours">
      <a:dk1>
        <a:srgbClr val="102856"/>
      </a:dk1>
      <a:lt1>
        <a:srgbClr val="FFFFFF"/>
      </a:lt1>
      <a:dk2>
        <a:srgbClr val="6D88BD"/>
      </a:dk2>
      <a:lt2>
        <a:srgbClr val="FFFFFF"/>
      </a:lt2>
      <a:accent1>
        <a:srgbClr val="B1CDEC"/>
      </a:accent1>
      <a:accent2>
        <a:srgbClr val="EDD222"/>
      </a:accent2>
      <a:accent3>
        <a:srgbClr val="DC9300"/>
      </a:accent3>
      <a:accent4>
        <a:srgbClr val="B3AB83"/>
      </a:accent4>
      <a:accent5>
        <a:srgbClr val="A62C08"/>
      </a:accent5>
      <a:accent6>
        <a:srgbClr val="B1AC00"/>
      </a:accent6>
      <a:hlink>
        <a:srgbClr val="00603B"/>
      </a:hlink>
      <a:folHlink>
        <a:srgbClr val="6D5D0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revised AC strategy template">
  <a:themeElements>
    <a:clrScheme name="Arts Council Colours">
      <a:dk1>
        <a:srgbClr val="102856"/>
      </a:dk1>
      <a:lt1>
        <a:srgbClr val="FFFFFF"/>
      </a:lt1>
      <a:dk2>
        <a:srgbClr val="6D88BD"/>
      </a:dk2>
      <a:lt2>
        <a:srgbClr val="FFFFFF"/>
      </a:lt2>
      <a:accent1>
        <a:srgbClr val="B1CDEC"/>
      </a:accent1>
      <a:accent2>
        <a:srgbClr val="EDD222"/>
      </a:accent2>
      <a:accent3>
        <a:srgbClr val="DC9300"/>
      </a:accent3>
      <a:accent4>
        <a:srgbClr val="B3AB83"/>
      </a:accent4>
      <a:accent5>
        <a:srgbClr val="A62C08"/>
      </a:accent5>
      <a:accent6>
        <a:srgbClr val="B1AC00"/>
      </a:accent6>
      <a:hlink>
        <a:srgbClr val="00603B"/>
      </a:hlink>
      <a:folHlink>
        <a:srgbClr val="6D5D0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D06A819AAAB204BBE9FEAAD95B9E28B" ma:contentTypeVersion="17" ma:contentTypeDescription="Create a new document." ma:contentTypeScope="" ma:versionID="7c9ae51608aff5200ad186f41beef9a5">
  <xsd:schema xmlns:xsd="http://www.w3.org/2001/XMLSchema" xmlns:xs="http://www.w3.org/2001/XMLSchema" xmlns:p="http://schemas.microsoft.com/office/2006/metadata/properties" xmlns:ns2="e5bb3fd5-c1e7-493b-b3b4-501e956a148f" xmlns:ns3="1c3f1e20-8f12-4933-a769-707ba8c9238b" targetNamespace="http://schemas.microsoft.com/office/2006/metadata/properties" ma:root="true" ma:fieldsID="f01a43838c97b35a84064f4624f19ed3" ns2:_="" ns3:_="">
    <xsd:import namespace="e5bb3fd5-c1e7-493b-b3b4-501e956a148f"/>
    <xsd:import namespace="1c3f1e20-8f12-4933-a769-707ba8c9238b"/>
    <xsd:element name="properties">
      <xsd:complexType>
        <xsd:sequence>
          <xsd:element name="documentManagement">
            <xsd:complexType>
              <xsd:all>
                <xsd:element ref="ns2:Returning2022_x002f_23" minOccurs="0"/>
                <xsd:element ref="ns2:MediaServiceMetadata" minOccurs="0"/>
                <xsd:element ref="ns2:MediaServiceFastMetadata" minOccurs="0"/>
                <xsd:element ref="ns2:MediaLengthInSeconds" minOccurs="0"/>
                <xsd:element ref="ns2:MediaServiceDateTaken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5bb3fd5-c1e7-493b-b3b4-501e956a148f" elementFormDefault="qualified">
    <xsd:import namespace="http://schemas.microsoft.com/office/2006/documentManagement/types"/>
    <xsd:import namespace="http://schemas.microsoft.com/office/infopath/2007/PartnerControls"/>
    <xsd:element name="Returning2022_x002f_23" ma:index="3" nillable="true" ma:displayName="Returning 2022/23" ma:default="1" ma:description="has indicated wish to return for new term" ma:format="Dropdown" ma:internalName="Returning2022_x002f_23" ma:readOnly="false">
      <xsd:simpleType>
        <xsd:restriction base="dms:Boolean"/>
      </xsd:simpleType>
    </xsd:element>
    <xsd:element name="MediaServiceMetadata" ma:index="7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8" nillable="true" ma:displayName="MediaServiceFastMetadata" ma:hidden="true" ma:internalName="MediaServiceFastMetadata" ma:readOnly="true">
      <xsd:simpleType>
        <xsd:restriction base="dms:Note"/>
      </xsd:simpleType>
    </xsd:element>
    <xsd:element name="MediaLengthInSeconds" ma:index="9" nillable="true" ma:displayName="MediaLengthInSeconds" ma:hidden="true" ma:internalName="MediaLengthInSeconds" ma:readOnly="true">
      <xsd:simpleType>
        <xsd:restriction base="dms:Unknown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lcf76f155ced4ddcb4097134ff3c332f" ma:index="14" nillable="true" ma:taxonomy="true" ma:internalName="lcf76f155ced4ddcb4097134ff3c332f" ma:taxonomyFieldName="MediaServiceImageTags" ma:displayName="Image Tags" ma:readOnly="false" ma:fieldId="{5cf76f15-5ced-4ddc-b409-7134ff3c332f}" ma:taxonomyMulti="true" ma:sspId="752a04f6-fc76-4975-9bf5-11ac8e7f24cc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6" nillable="true" ma:displayName="Extracted Text" ma:hidden="true" ma:internalName="MediaServiceOCR" ma:readOnly="true">
      <xsd:simpleType>
        <xsd:restriction base="dms:Note"/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c3f1e20-8f12-4933-a769-707ba8c9238b" elementFormDefault="qualified">
    <xsd:import namespace="http://schemas.microsoft.com/office/2006/documentManagement/types"/>
    <xsd:import namespace="http://schemas.microsoft.com/office/infopath/2007/PartnerControls"/>
    <xsd:element name="SharedWithUsers" ma:index="11" nillable="true" ma:displayName="Shared With" ma:hidden="true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2" nillable="true" ma:displayName="Shared With Details" ma:hidden="true" ma:internalName="SharedWithDetails" ma:readOnly="true">
      <xsd:simpleType>
        <xsd:restriction base="dms:Note"/>
      </xsd:simpleType>
    </xsd:element>
    <xsd:element name="TaxCatchAll" ma:index="15" nillable="true" ma:displayName="Taxonomy Catch All Column" ma:hidden="true" ma:list="{661dd28e-1e47-46aa-b880-12051553a087}" ma:internalName="TaxCatchAll" ma:readOnly="false" ma:showField="CatchAllData" ma:web="1c3f1e20-8f12-4933-a769-707ba8c9238b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displayName="Content Typ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Returning2022_x002f_23 xmlns="e5bb3fd5-c1e7-493b-b3b4-501e956a148f">true</Returning2022_x002f_23>
    <TaxCatchAll xmlns="1c3f1e20-8f12-4933-a769-707ba8c9238b" xsi:nil="true"/>
    <lcf76f155ced4ddcb4097134ff3c332f xmlns="e5bb3fd5-c1e7-493b-b3b4-501e956a148f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3B930139-E548-44B3-B072-DAEC73690D3C}"/>
</file>

<file path=customXml/itemProps2.xml><?xml version="1.0" encoding="utf-8"?>
<ds:datastoreItem xmlns:ds="http://schemas.openxmlformats.org/officeDocument/2006/customXml" ds:itemID="{603C9497-28DF-4B5F-ACC4-126B729CCF6A}"/>
</file>

<file path=customXml/itemProps3.xml><?xml version="1.0" encoding="utf-8"?>
<ds:datastoreItem xmlns:ds="http://schemas.openxmlformats.org/officeDocument/2006/customXml" ds:itemID="{54347181-F7E9-4681-8EDE-BE5D34962E5B}"/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757</Words>
  <Application>Microsoft Office PowerPoint</Application>
  <PresentationFormat>On-screen Show (4:3)</PresentationFormat>
  <Paragraphs>140</Paragraphs>
  <Slides>11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11</vt:i4>
      </vt:variant>
    </vt:vector>
  </HeadingPairs>
  <TitlesOfParts>
    <vt:vector size="19" baseType="lpstr">
      <vt:lpstr>Merriweather Sans</vt:lpstr>
      <vt:lpstr>Franklin Gothic</vt:lpstr>
      <vt:lpstr>Baskervville</vt:lpstr>
      <vt:lpstr>Calibri</vt:lpstr>
      <vt:lpstr>Arial</vt:lpstr>
      <vt:lpstr>Times</vt:lpstr>
      <vt:lpstr>1_revised AC strategy template</vt:lpstr>
      <vt:lpstr>2_revised AC strategy template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乩歫椠䱡畳椀㸲㻸ꔿ㌋䬮ꍰ䞮誀圇짗꾬钒붤鏊꣊㥊揤鞁</dc:creator>
  <cp:lastModifiedBy>Catherine Boothman</cp:lastModifiedBy>
  <cp:revision>1</cp:revision>
  <dcterms:created xsi:type="dcterms:W3CDTF">2009-02-12T15:32:23Z</dcterms:created>
  <dcterms:modified xsi:type="dcterms:W3CDTF">2022-11-15T22:10:46Z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display_urn:schemas-microsoft-com:office:office#Editor">
    <vt:lpwstr>Ross Curran</vt:lpwstr>
  </property>
  <property fmtid="{D5CDD505-2E9C-101B-9397-08002B2CF9AE}" pid="3" name="Order">
    <vt:lpwstr>2200.00000000000</vt:lpwstr>
  </property>
  <property fmtid="{D5CDD505-2E9C-101B-9397-08002B2CF9AE}" pid="4" name="display_urn:schemas-microsoft-com:office:office#Author">
    <vt:lpwstr>Ross Curran</vt:lpwstr>
  </property>
  <property fmtid="{D5CDD505-2E9C-101B-9397-08002B2CF9AE}" pid="5" name="Returning2022/23">
    <vt:lpwstr>1</vt:lpwstr>
  </property>
  <property fmtid="{D5CDD505-2E9C-101B-9397-08002B2CF9AE}" pid="6" name="TaxCatchAll">
    <vt:lpwstr/>
  </property>
  <property fmtid="{D5CDD505-2E9C-101B-9397-08002B2CF9AE}" pid="7" name="lcf76f155ced4ddcb4097134ff3c332f">
    <vt:lpwstr/>
  </property>
  <property fmtid="{D5CDD505-2E9C-101B-9397-08002B2CF9AE}" pid="8" name="ContentTypeId">
    <vt:lpwstr>0x0101005D06A819AAAB204BBE9FEAAD95B9E28B</vt:lpwstr>
  </property>
  <property fmtid="{D5CDD505-2E9C-101B-9397-08002B2CF9AE}" pid="9" name="MediaServiceImageTags">
    <vt:lpwstr/>
  </property>
</Properties>
</file>